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76" r:id="rId5"/>
    <p:sldId id="259" r:id="rId6"/>
    <p:sldId id="260" r:id="rId7"/>
    <p:sldId id="264" r:id="rId8"/>
    <p:sldId id="263" r:id="rId9"/>
    <p:sldId id="261" r:id="rId10"/>
    <p:sldId id="267" r:id="rId11"/>
    <p:sldId id="265" r:id="rId12"/>
    <p:sldId id="268" r:id="rId13"/>
    <p:sldId id="269" r:id="rId14"/>
    <p:sldId id="270" r:id="rId15"/>
    <p:sldId id="277" r:id="rId16"/>
    <p:sldId id="271" r:id="rId17"/>
    <p:sldId id="272" r:id="rId18"/>
    <p:sldId id="274" r:id="rId19"/>
    <p:sldId id="273" r:id="rId20"/>
    <p:sldId id="275"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44" autoAdjust="0"/>
  </p:normalViewPr>
  <p:slideViewPr>
    <p:cSldViewPr>
      <p:cViewPr varScale="1">
        <p:scale>
          <a:sx n="91" d="100"/>
          <a:sy n="91" d="100"/>
        </p:scale>
        <p:origin x="-21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D8546-A541-4ED0-80A5-C3AFBA3E9C3A}" type="datetimeFigureOut">
              <a:rPr lang="en-ZA" smtClean="0"/>
              <a:t>2012/10/30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9F745-B101-4A97-8E7C-B3E4784F853C}" type="slidenum">
              <a:rPr lang="en-ZA" smtClean="0"/>
              <a:t>‹#›</a:t>
            </a:fld>
            <a:endParaRPr lang="en-ZA"/>
          </a:p>
        </p:txBody>
      </p:sp>
    </p:spTree>
    <p:extLst>
      <p:ext uri="{BB962C8B-B14F-4D97-AF65-F5344CB8AC3E}">
        <p14:creationId xmlns:p14="http://schemas.microsoft.com/office/powerpoint/2010/main" val="3080165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Simply,</a:t>
            </a:r>
            <a:r>
              <a:rPr lang="en-ZA" baseline="0" dirty="0" smtClean="0"/>
              <a:t> it tracks the gaze of the user. It finds the area the user is focusing on visually.</a:t>
            </a:r>
          </a:p>
          <a:p>
            <a:endParaRPr lang="en-ZA" baseline="0" dirty="0" smtClean="0"/>
          </a:p>
          <a:p>
            <a:r>
              <a:rPr lang="en-ZA" baseline="0" dirty="0" smtClean="0"/>
              <a:t>Different from eye tracking: Eye tracking is keeping track of the eyes in an image. Gaze tracking incorporates this, as you’ll see.</a:t>
            </a:r>
          </a:p>
          <a:p>
            <a:endParaRPr lang="en-ZA" baseline="0" dirty="0" smtClean="0"/>
          </a:p>
          <a:p>
            <a:r>
              <a:rPr lang="en-ZA" baseline="0" dirty="0" smtClean="0"/>
              <a:t>Both eye and gaze tracking are feature and object detections systems but Gaze tracking takes it a step further.</a:t>
            </a:r>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3</a:t>
            </a:fld>
            <a:endParaRPr lang="en-ZA"/>
          </a:p>
        </p:txBody>
      </p:sp>
    </p:spTree>
    <p:extLst>
      <p:ext uri="{BB962C8B-B14F-4D97-AF65-F5344CB8AC3E}">
        <p14:creationId xmlns:p14="http://schemas.microsoft.com/office/powerpoint/2010/main" val="50589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Use same size screen as calibration. Put a circle in the image. Measure. Click for new circle. Average the distances between actual circle centre and where the program thinks you are looking.</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15</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The system cannot do pinpoint accuracy.  If you</a:t>
            </a:r>
            <a:r>
              <a:rPr lang="en-ZA" baseline="0" dirty="0" smtClean="0"/>
              <a:t> draw a small circle, approximately 20mm big, the error is greater than the circle size</a:t>
            </a: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16</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latin typeface="+mn-lt"/>
                <a:ea typeface="+mn-ea"/>
                <a:cs typeface="+mn-cs"/>
              </a:rPr>
              <a:t>The </a:t>
            </a:r>
            <a:r>
              <a:rPr lang="en-ZA" sz="1200" kern="1200" dirty="0" err="1" smtClean="0">
                <a:solidFill>
                  <a:schemeClr val="tx1"/>
                </a:solidFill>
                <a:latin typeface="+mn-lt"/>
                <a:ea typeface="+mn-ea"/>
                <a:cs typeface="+mn-cs"/>
              </a:rPr>
              <a:t>Haar</a:t>
            </a:r>
            <a:r>
              <a:rPr lang="en-ZA" sz="1200" kern="1200" dirty="0" smtClean="0">
                <a:solidFill>
                  <a:schemeClr val="tx1"/>
                </a:solidFill>
                <a:latin typeface="+mn-lt"/>
                <a:ea typeface="+mn-ea"/>
                <a:cs typeface="+mn-cs"/>
              </a:rPr>
              <a:t> cascades</a:t>
            </a:r>
            <a:r>
              <a:rPr lang="en-ZA" sz="1200" kern="1200" baseline="0" dirty="0" smtClean="0">
                <a:solidFill>
                  <a:schemeClr val="tx1"/>
                </a:solidFill>
                <a:latin typeface="+mn-lt"/>
                <a:ea typeface="+mn-ea"/>
                <a:cs typeface="+mn-cs"/>
              </a:rPr>
              <a:t> don’t always find the feature and are very limited in head orientation. </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	Because they use black and white features the </a:t>
            </a:r>
            <a:r>
              <a:rPr lang="en-ZA" sz="1200" kern="1200" baseline="0" dirty="0" err="1" smtClean="0">
                <a:solidFill>
                  <a:schemeClr val="tx1"/>
                </a:solidFill>
                <a:latin typeface="+mn-lt"/>
                <a:ea typeface="+mn-ea"/>
                <a:cs typeface="+mn-cs"/>
              </a:rPr>
              <a:t>Haar</a:t>
            </a:r>
            <a:r>
              <a:rPr lang="en-ZA" sz="1200" kern="1200" baseline="0" dirty="0" smtClean="0">
                <a:solidFill>
                  <a:schemeClr val="tx1"/>
                </a:solidFill>
                <a:latin typeface="+mn-lt"/>
                <a:ea typeface="+mn-ea"/>
                <a:cs typeface="+mn-cs"/>
              </a:rPr>
              <a:t> detection doesn’t find certain skin tones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Pupil detection:</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	Had to implement a stabiliser because otherwise the coordinates jumped all over the place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The corner detection required that I make the ROI around the inner eye corner extremely small.</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The accuracy is not very good. Can get within a region only no pinpoint accuracy.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The system has Delay from all the processing I do. </a:t>
            </a: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17</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My</a:t>
            </a:r>
            <a:r>
              <a:rPr lang="en-ZA" baseline="0" dirty="0" smtClean="0"/>
              <a:t> implementation of this is simple. I have no doubt that there are more effective ways to implement even the same techniques.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The </a:t>
            </a:r>
            <a:r>
              <a:rPr lang="en-ZA" baseline="0" dirty="0" err="1" smtClean="0"/>
              <a:t>Haar</a:t>
            </a:r>
            <a:r>
              <a:rPr lang="en-ZA" baseline="0" dirty="0" smtClean="0"/>
              <a:t> Detection for example, another techniques could remove the limitations, (maybe Blink detection)</a:t>
            </a:r>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	and I use simple techniques taken from the library and this means they aren’t as effective.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It was my choice to not incorporate head movement cancellation into the system as I was trying to keep the system as simple as possible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The </a:t>
            </a:r>
            <a:r>
              <a:rPr lang="en-ZA" baseline="0" dirty="0" err="1" smtClean="0"/>
              <a:t>webcamera</a:t>
            </a:r>
            <a:r>
              <a:rPr lang="en-ZA" baseline="0" dirty="0" smtClean="0"/>
              <a:t> I was using gave enough resolution to do the job. More powerful camera’s could obviously be more efficient but most applications are still possible with a simple </a:t>
            </a:r>
            <a:r>
              <a:rPr lang="en-ZA" baseline="0" dirty="0" err="1" smtClean="0"/>
              <a:t>webcamera</a:t>
            </a:r>
            <a:r>
              <a:rPr lang="en-ZA" baseline="0" dirty="0" smtClean="0"/>
              <a:t>.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Although I was originally using a cheap R50 </a:t>
            </a:r>
            <a:r>
              <a:rPr lang="en-ZA" baseline="0" dirty="0" err="1" smtClean="0"/>
              <a:t>webcamera</a:t>
            </a:r>
            <a:r>
              <a:rPr lang="en-ZA" baseline="0" dirty="0" smtClean="0"/>
              <a:t> borrowed from a friend which was not accurate enough. So a certain base level is required.</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18</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Applications:</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Raspberry Pi is portable and mini. Can use it to find gaze or eye tracking in interesting places like for driving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Research: Even a slow system can be used for research If you adapt the program to work from video instead.  </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Studies done already include reading techniques</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Surfing, </a:t>
            </a:r>
            <a:r>
              <a:rPr lang="en-ZA" sz="1200" kern="1200" baseline="0" dirty="0" err="1" smtClean="0">
                <a:solidFill>
                  <a:schemeClr val="tx1"/>
                </a:solidFill>
                <a:latin typeface="+mn-lt"/>
                <a:ea typeface="+mn-ea"/>
                <a:cs typeface="+mn-cs"/>
              </a:rPr>
              <a:t>Parkour</a:t>
            </a:r>
            <a:r>
              <a:rPr lang="en-ZA" sz="1200" kern="1200" baseline="0" dirty="0" smtClean="0">
                <a:solidFill>
                  <a:schemeClr val="tx1"/>
                </a:solidFill>
                <a:latin typeface="+mn-lt"/>
                <a:ea typeface="+mn-ea"/>
                <a:cs typeface="+mn-cs"/>
              </a:rPr>
              <a:t> and so much more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19</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I would have</a:t>
            </a:r>
            <a:r>
              <a:rPr lang="en-ZA" baseline="0" dirty="0" smtClean="0"/>
              <a:t> preferred but to create a system that could accurately move the mouse to icons on the screen but I was unable to.</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System not conclusive on applications with a regular web-camera but is suggestive since the techniques used</a:t>
            </a:r>
            <a:r>
              <a:rPr lang="en-ZA" baseline="0" dirty="0" smtClean="0"/>
              <a:t> were the issue not the camera’s quality</a:t>
            </a: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Research found that a regular web-camera can work accurately enough for Gaze tracking applications and many free systems are available online.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20</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Eye</a:t>
            </a:r>
            <a:r>
              <a:rPr lang="en-ZA" baseline="0" dirty="0" smtClean="0"/>
              <a:t> moves in such a way that the focus point of our gaze is represented in the fovea. So naturally we want to find the fovea in the eye, but since it is at the back of the eye we can approximate its focus using the pupil instead. As such the pupil is the part of the eye itself that is necessary to find.</a:t>
            </a:r>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5</a:t>
            </a:fld>
            <a:endParaRPr lang="en-ZA"/>
          </a:p>
        </p:txBody>
      </p:sp>
    </p:spTree>
    <p:extLst>
      <p:ext uri="{BB962C8B-B14F-4D97-AF65-F5344CB8AC3E}">
        <p14:creationId xmlns:p14="http://schemas.microsoft.com/office/powerpoint/2010/main" val="163796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dirty="0" smtClean="0"/>
              <a:t>Calibration runs as the system would but gets the co-ordinates of specific points on the screen to use as a reference for the system</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ZA" dirty="0" smtClean="0"/>
              <a:t>This is a</a:t>
            </a:r>
            <a:r>
              <a:rPr lang="en-ZA" baseline="0" dirty="0" smtClean="0"/>
              <a:t> necessary step to locate the gaze as it provides reference points to compare against the real time coordinates received.</a:t>
            </a:r>
            <a:endParaRPr lang="en-ZA" dirty="0" smtClean="0"/>
          </a:p>
          <a:p>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8</a:t>
            </a:fld>
            <a:endParaRPr lang="en-ZA"/>
          </a:p>
        </p:txBody>
      </p:sp>
    </p:spTree>
    <p:extLst>
      <p:ext uri="{BB962C8B-B14F-4D97-AF65-F5344CB8AC3E}">
        <p14:creationId xmlns:p14="http://schemas.microsoft.com/office/powerpoint/2010/main" val="71873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VC++</a:t>
            </a:r>
            <a:r>
              <a:rPr lang="en-ZA" baseline="0" dirty="0" smtClean="0"/>
              <a:t> used because it is a popular choice for Windows users and did require the installation of separate C++ plugins to compile.  This limits the system to a windows environment </a:t>
            </a:r>
          </a:p>
          <a:p>
            <a:endParaRPr lang="en-ZA" baseline="0" dirty="0" smtClean="0"/>
          </a:p>
          <a:p>
            <a:r>
              <a:rPr lang="en-ZA" dirty="0" smtClean="0"/>
              <a:t>The</a:t>
            </a:r>
            <a:r>
              <a:rPr lang="en-ZA" baseline="0" dirty="0" smtClean="0"/>
              <a:t> online documentation provided by </a:t>
            </a:r>
            <a:r>
              <a:rPr lang="en-ZA" baseline="0" dirty="0" err="1" smtClean="0"/>
              <a:t>OpenCV</a:t>
            </a:r>
            <a:r>
              <a:rPr lang="en-ZA" baseline="0" dirty="0" smtClean="0"/>
              <a:t> on installing it to Windows is incorrect for later versions. It is misleading and incomplete. Eventually found a blog that described the necessary steps although a few more were required along the way.  </a:t>
            </a:r>
          </a:p>
          <a:p>
            <a:endParaRPr lang="en-ZA" baseline="0" dirty="0" smtClean="0"/>
          </a:p>
          <a:p>
            <a:r>
              <a:rPr lang="en-ZA" baseline="0" dirty="0" smtClean="0"/>
              <a:t>Once again the online documentation did not provide the correct method to do so but the blog did help and a week or so was spent getting that right. </a:t>
            </a:r>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9</a:t>
            </a:fld>
            <a:endParaRPr lang="en-ZA"/>
          </a:p>
        </p:txBody>
      </p:sp>
    </p:spTree>
    <p:extLst>
      <p:ext uri="{BB962C8B-B14F-4D97-AF65-F5344CB8AC3E}">
        <p14:creationId xmlns:p14="http://schemas.microsoft.com/office/powerpoint/2010/main" val="419585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Reduce the Region of Interest (ROI) by splitting the discovered face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Check each region for a eye (regions </a:t>
            </a:r>
            <a:r>
              <a:rPr lang="en-ZA" dirty="0" err="1" smtClean="0"/>
              <a:t>labeled</a:t>
            </a:r>
            <a:r>
              <a:rPr lang="en-ZA" dirty="0" smtClean="0"/>
              <a:t> </a:t>
            </a:r>
            <a:r>
              <a:rPr lang="en-ZA" dirty="0" err="1" smtClean="0"/>
              <a:t>left,right</a:t>
            </a:r>
            <a:r>
              <a:rPr lang="en-ZA" dirty="0" smtClean="0"/>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a:p>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10</a:t>
            </a:fld>
            <a:endParaRPr lang="en-ZA"/>
          </a:p>
        </p:txBody>
      </p:sp>
    </p:spTree>
    <p:extLst>
      <p:ext uri="{BB962C8B-B14F-4D97-AF65-F5344CB8AC3E}">
        <p14:creationId xmlns:p14="http://schemas.microsoft.com/office/powerpoint/2010/main" val="1513360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Reduce the ROI again, taking care to remove the eyebrows as they interfere with pupil detection</a:t>
            </a:r>
          </a:p>
          <a:p>
            <a:endParaRPr lang="en-ZA" dirty="0" smtClean="0"/>
          </a:p>
          <a:p>
            <a:r>
              <a:rPr lang="en-ZA" dirty="0" smtClean="0"/>
              <a:t>Pupil Detection:</a:t>
            </a:r>
          </a:p>
          <a:p>
            <a:r>
              <a:rPr lang="en-ZA" baseline="0" dirty="0" smtClean="0"/>
              <a:t> Equalisation brightens and clears the image</a:t>
            </a:r>
          </a:p>
          <a:p>
            <a:r>
              <a:rPr lang="en-ZA" baseline="0" dirty="0" smtClean="0"/>
              <a:t>Binary Threshold uses a threshold to make each pixel either white or black</a:t>
            </a:r>
          </a:p>
          <a:p>
            <a:r>
              <a:rPr lang="en-ZA" baseline="0" dirty="0" smtClean="0"/>
              <a:t>Smoothing reduces noise</a:t>
            </a:r>
          </a:p>
          <a:p>
            <a:r>
              <a:rPr lang="en-ZA" dirty="0" smtClean="0"/>
              <a:t>The edge detection is required to make the next step work.</a:t>
            </a:r>
            <a:r>
              <a:rPr lang="en-ZA" baseline="0" dirty="0" smtClean="0"/>
              <a:t> Also reduces noise</a:t>
            </a:r>
          </a:p>
          <a:p>
            <a:r>
              <a:rPr lang="en-ZA" baseline="0" dirty="0" smtClean="0"/>
              <a:t>Finally, find circles using Circle Hough transform. Had a lot of trouble with </a:t>
            </a:r>
            <a:r>
              <a:rPr lang="en-ZA" baseline="0" dirty="0" err="1" smtClean="0"/>
              <a:t>houghcircles</a:t>
            </a:r>
            <a:r>
              <a:rPr lang="en-ZA" baseline="0" dirty="0" smtClean="0"/>
              <a:t> since it requires a lot of noise reduction. Took a lot of fine tuning.</a:t>
            </a:r>
            <a:endParaRPr lang="en-ZA" dirty="0"/>
          </a:p>
        </p:txBody>
      </p:sp>
      <p:sp>
        <p:nvSpPr>
          <p:cNvPr id="4" name="Slide Number Placeholder 3"/>
          <p:cNvSpPr>
            <a:spLocks noGrp="1"/>
          </p:cNvSpPr>
          <p:nvPr>
            <p:ph type="sldNum" sz="quarter" idx="10"/>
          </p:nvPr>
        </p:nvSpPr>
        <p:spPr/>
        <p:txBody>
          <a:bodyPr/>
          <a:lstStyle/>
          <a:p>
            <a:fld id="{7E59F745-B101-4A97-8E7C-B3E4784F853C}" type="slidenum">
              <a:rPr lang="en-ZA" smtClean="0"/>
              <a:t>11</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Reduce the ROI again, to a small box encompassing only the inner corner of eye</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Equalise the histogram to</a:t>
            </a:r>
            <a:r>
              <a:rPr lang="en-ZA" baseline="0" dirty="0" smtClean="0"/>
              <a:t> improve accuracy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ZA" baseline="0" dirty="0" smtClean="0"/>
              <a:t>Then use the function </a:t>
            </a:r>
            <a:r>
              <a:rPr lang="en-ZA" sz="1200" kern="1200" dirty="0" err="1" smtClean="0">
                <a:solidFill>
                  <a:schemeClr val="tx1"/>
                </a:solidFill>
                <a:latin typeface="+mn-lt"/>
                <a:ea typeface="+mn-ea"/>
                <a:cs typeface="+mn-cs"/>
              </a:rPr>
              <a:t>cvGoodFeaturesToTrack</a:t>
            </a:r>
            <a:r>
              <a:rPr lang="en-ZA" sz="1200" kern="1200" dirty="0" smtClean="0">
                <a:solidFill>
                  <a:schemeClr val="tx1"/>
                </a:solidFill>
                <a:latin typeface="+mn-lt"/>
                <a:ea typeface="+mn-ea"/>
                <a:cs typeface="+mn-cs"/>
              </a:rPr>
              <a:t>. The function finds corners in the search</a:t>
            </a:r>
            <a:r>
              <a:rPr lang="en-ZA" sz="1200" kern="1200" baseline="0" dirty="0" smtClean="0">
                <a:solidFill>
                  <a:schemeClr val="tx1"/>
                </a:solidFill>
                <a:latin typeface="+mn-lt"/>
                <a:ea typeface="+mn-ea"/>
                <a:cs typeface="+mn-cs"/>
              </a:rPr>
              <a:t> region. By tweaking the settings you can make it find the single strongest corner which in my ROI is the inner eye corner.</a:t>
            </a: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12</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latin typeface="+mn-lt"/>
                <a:ea typeface="+mn-ea"/>
                <a:cs typeface="+mn-cs"/>
              </a:rPr>
              <a:t>So</a:t>
            </a:r>
            <a:r>
              <a:rPr lang="en-ZA" sz="1200" kern="1200" baseline="0" dirty="0" smtClean="0">
                <a:solidFill>
                  <a:schemeClr val="tx1"/>
                </a:solidFill>
                <a:latin typeface="+mn-lt"/>
                <a:ea typeface="+mn-ea"/>
                <a:cs typeface="+mn-cs"/>
              </a:rPr>
              <a:t> we have the two coordinates we can use the difference to calculate the gaze, but we need some comparative data.</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Calibration:</a:t>
            </a: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Look at each dot until the program has stable data. Then allows clicks and can move on with click.</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13</a:t>
            </a:fld>
            <a:endParaRPr lang="en-ZA"/>
          </a:p>
        </p:txBody>
      </p:sp>
    </p:spTree>
    <p:extLst>
      <p:ext uri="{BB962C8B-B14F-4D97-AF65-F5344CB8AC3E}">
        <p14:creationId xmlns:p14="http://schemas.microsoft.com/office/powerpoint/2010/main" val="4183112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3050" lvl="1" indent="-273050">
              <a:spcBef>
                <a:spcPts val="580"/>
              </a:spcBef>
              <a:buClr>
                <a:schemeClr val="accent1"/>
              </a:buClr>
            </a:pPr>
            <a:r>
              <a:rPr lang="en-ZA" dirty="0" smtClean="0"/>
              <a:t>Compare calibrated data to live data and try guess where you are looking</a:t>
            </a:r>
          </a:p>
          <a:p>
            <a:pPr marL="273050" lvl="1" indent="-273050">
              <a:spcBef>
                <a:spcPts val="580"/>
              </a:spcBef>
              <a:buClr>
                <a:schemeClr val="accent1"/>
              </a:buClr>
            </a:pPr>
            <a:endParaRPr lang="en-ZA" dirty="0" smtClean="0"/>
          </a:p>
          <a:p>
            <a:pPr marL="273050" lvl="1" indent="-273050">
              <a:spcBef>
                <a:spcPts val="580"/>
              </a:spcBef>
              <a:buClr>
                <a:schemeClr val="accent1"/>
              </a:buClr>
            </a:pPr>
            <a:r>
              <a:rPr lang="en-ZA" dirty="0" smtClean="0"/>
              <a:t>You get</a:t>
            </a:r>
            <a:r>
              <a:rPr lang="en-ZA" baseline="0" dirty="0" smtClean="0"/>
              <a:t> a ratio between the two delta x and then use that to approximate the position on the screen by multiplying the screen size by that ration. </a:t>
            </a:r>
          </a:p>
          <a:p>
            <a:pPr marL="273050" lvl="1" indent="-273050">
              <a:spcBef>
                <a:spcPts val="580"/>
              </a:spcBef>
              <a:buClr>
                <a:schemeClr val="accent1"/>
              </a:buClr>
            </a:pPr>
            <a:r>
              <a:rPr lang="en-ZA" baseline="0" dirty="0" smtClean="0"/>
              <a:t>Do this for x and y and then repeat for both eyes.</a:t>
            </a:r>
            <a:endParaRPr lang="en-ZA"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baseline="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ZA" sz="1200" kern="1200" baseline="0" dirty="0" smtClean="0">
                <a:solidFill>
                  <a:schemeClr val="tx1"/>
                </a:solidFill>
                <a:latin typeface="+mn-lt"/>
                <a:ea typeface="+mn-ea"/>
                <a:cs typeface="+mn-cs"/>
              </a:rPr>
              <a:t>Use same size screen as calibration. Put a circle in the image. Measure. Click for new circle. Average the distances between actual circle centre and where the program thinks you are looking.</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ZA" dirty="0" smtClean="0"/>
          </a:p>
        </p:txBody>
      </p:sp>
      <p:sp>
        <p:nvSpPr>
          <p:cNvPr id="4" name="Slide Number Placeholder 3"/>
          <p:cNvSpPr>
            <a:spLocks noGrp="1"/>
          </p:cNvSpPr>
          <p:nvPr>
            <p:ph type="sldNum" sz="quarter" idx="10"/>
          </p:nvPr>
        </p:nvSpPr>
        <p:spPr/>
        <p:txBody>
          <a:bodyPr/>
          <a:lstStyle/>
          <a:p>
            <a:fld id="{7E59F745-B101-4A97-8E7C-B3E4784F853C}" type="slidenum">
              <a:rPr lang="en-ZA" smtClean="0"/>
              <a:t>14</a:t>
            </a:fld>
            <a:endParaRPr lang="en-ZA"/>
          </a:p>
        </p:txBody>
      </p:sp>
    </p:spTree>
    <p:extLst>
      <p:ext uri="{BB962C8B-B14F-4D97-AF65-F5344CB8AC3E}">
        <p14:creationId xmlns:p14="http://schemas.microsoft.com/office/powerpoint/2010/main" val="4183112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17" name="Footer Placeholder 16"/>
          <p:cNvSpPr>
            <a:spLocks noGrp="1"/>
          </p:cNvSpPr>
          <p:nvPr>
            <p:ph type="ftr" sz="quarter" idx="11"/>
          </p:nvPr>
        </p:nvSpPr>
        <p:spPr/>
        <p:txBody>
          <a:bodyPr/>
          <a:lstStyle/>
          <a:p>
            <a:endParaRPr lang="en-Z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9C6EC1B-FF5D-4908-B548-EBD244A0C0CE}" type="slidenum">
              <a:rPr lang="en-ZA" smtClean="0"/>
              <a:t>‹#›</a:t>
            </a:fld>
            <a:endParaRPr lang="en-Z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9C6EC1B-FF5D-4908-B548-EBD244A0C0C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9C6EC1B-FF5D-4908-B548-EBD244A0C0C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9C6EC1B-FF5D-4908-B548-EBD244A0C0CE}" type="slidenum">
              <a:rPr lang="en-ZA" smtClean="0"/>
              <a:t>‹#›</a:t>
            </a:fld>
            <a:endParaRPr lang="en-Z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5" name="Footer Placeholder 4"/>
          <p:cNvSpPr>
            <a:spLocks noGrp="1"/>
          </p:cNvSpPr>
          <p:nvPr>
            <p:ph type="ftr" sz="quarter" idx="11"/>
          </p:nvPr>
        </p:nvSpPr>
        <p:spPr>
          <a:xfrm>
            <a:off x="800100" y="6172200"/>
            <a:ext cx="4000500" cy="457200"/>
          </a:xfrm>
        </p:spPr>
        <p:txBody>
          <a:bodyPr/>
          <a:lstStyle/>
          <a:p>
            <a:endParaRPr lang="en-Z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D9C6EC1B-FF5D-4908-B548-EBD244A0C0CE}" type="slidenum">
              <a:rPr lang="en-ZA" smtClean="0"/>
              <a:t>‹#›</a:t>
            </a:fld>
            <a:endParaRPr lang="en-ZA"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9C6EC1B-FF5D-4908-B548-EBD244A0C0CE}" type="slidenum">
              <a:rPr lang="en-ZA" smtClean="0"/>
              <a:t>‹#›</a:t>
            </a:fld>
            <a:endParaRPr lang="en-Z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D9C6EC1B-FF5D-4908-B548-EBD244A0C0CE}" type="slidenum">
              <a:rPr lang="en-ZA" smtClean="0"/>
              <a:t>‹#›</a:t>
            </a:fld>
            <a:endParaRPr lang="en-Z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D9C6EC1B-FF5D-4908-B548-EBD244A0C0C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D9C6EC1B-FF5D-4908-B548-EBD244A0C0C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9C6EC1B-FF5D-4908-B548-EBD244A0C0CE}" type="slidenum">
              <a:rPr lang="en-ZA" smtClean="0"/>
              <a:t>‹#›</a:t>
            </a:fld>
            <a:endParaRPr lang="en-Z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D66E29-6449-4E61-9E04-14961786C7BA}" type="datetimeFigureOut">
              <a:rPr lang="en-ZA" smtClean="0"/>
              <a:t>2012/10/30</a:t>
            </a:fld>
            <a:endParaRPr lang="en-ZA" dirty="0"/>
          </a:p>
        </p:txBody>
      </p:sp>
      <p:sp>
        <p:nvSpPr>
          <p:cNvPr id="6" name="Footer Placeholder 5"/>
          <p:cNvSpPr>
            <a:spLocks noGrp="1"/>
          </p:cNvSpPr>
          <p:nvPr>
            <p:ph type="ftr" sz="quarter" idx="11"/>
          </p:nvPr>
        </p:nvSpPr>
        <p:spPr>
          <a:xfrm>
            <a:off x="914400" y="6172200"/>
            <a:ext cx="3886200" cy="457200"/>
          </a:xfrm>
        </p:spPr>
        <p:txBody>
          <a:bodyPr/>
          <a:lstStyle/>
          <a:p>
            <a:endParaRPr lang="en-ZA" dirty="0"/>
          </a:p>
        </p:txBody>
      </p:sp>
      <p:sp>
        <p:nvSpPr>
          <p:cNvPr id="7" name="Slide Number Placeholder 6"/>
          <p:cNvSpPr>
            <a:spLocks noGrp="1"/>
          </p:cNvSpPr>
          <p:nvPr>
            <p:ph type="sldNum" sz="quarter" idx="12"/>
          </p:nvPr>
        </p:nvSpPr>
        <p:spPr>
          <a:xfrm>
            <a:off x="146304" y="6208776"/>
            <a:ext cx="457200" cy="457200"/>
          </a:xfrm>
        </p:spPr>
        <p:txBody>
          <a:bodyPr/>
          <a:lstStyle/>
          <a:p>
            <a:fld id="{D9C6EC1B-FF5D-4908-B548-EBD244A0C0CE}" type="slidenum">
              <a:rPr lang="en-ZA" smtClean="0"/>
              <a:t>‹#›</a:t>
            </a:fld>
            <a:endParaRPr lang="en-Z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7D66E29-6449-4E61-9E04-14961786C7BA}" type="datetimeFigureOut">
              <a:rPr lang="en-ZA" smtClean="0"/>
              <a:t>2012/10/30</a:t>
            </a:fld>
            <a:endParaRPr lang="en-Z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Z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C6EC1B-FF5D-4908-B548-EBD244A0C0CE}" type="slidenum">
              <a:rPr lang="en-ZA" smtClean="0"/>
              <a:t>‹#›</a:t>
            </a:fld>
            <a:endParaRPr lang="en-ZA"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ZA" dirty="0" smtClean="0"/>
              <a:t>David Wild</a:t>
            </a:r>
          </a:p>
          <a:p>
            <a:r>
              <a:rPr lang="en-ZA" dirty="0" smtClean="0"/>
              <a:t>Supervisor: James </a:t>
            </a:r>
            <a:r>
              <a:rPr lang="en-ZA" dirty="0" err="1" smtClean="0"/>
              <a:t>Connan</a:t>
            </a:r>
            <a:endParaRPr lang="en-ZA" dirty="0" smtClean="0"/>
          </a:p>
          <a:p>
            <a:r>
              <a:rPr lang="en-ZA" dirty="0" smtClean="0"/>
              <a:t>Rhodes University Computer Science Department</a:t>
            </a:r>
            <a:endParaRPr lang="en-ZA" dirty="0"/>
          </a:p>
        </p:txBody>
      </p:sp>
      <p:sp>
        <p:nvSpPr>
          <p:cNvPr id="2" name="Title 1"/>
          <p:cNvSpPr>
            <a:spLocks noGrp="1"/>
          </p:cNvSpPr>
          <p:nvPr>
            <p:ph type="ctrTitle"/>
          </p:nvPr>
        </p:nvSpPr>
        <p:spPr/>
        <p:txBody>
          <a:bodyPr/>
          <a:lstStyle/>
          <a:p>
            <a:r>
              <a:rPr lang="en-ZA" dirty="0" smtClean="0"/>
              <a:t>Gaze Tracking Using A </a:t>
            </a:r>
            <a:r>
              <a:rPr lang="en-ZA" dirty="0" err="1" smtClean="0"/>
              <a:t>Webcamera</a:t>
            </a:r>
            <a:endParaRPr lang="en-ZA" dirty="0"/>
          </a:p>
        </p:txBody>
      </p:sp>
    </p:spTree>
    <p:extLst>
      <p:ext uri="{BB962C8B-B14F-4D97-AF65-F5344CB8AC3E}">
        <p14:creationId xmlns:p14="http://schemas.microsoft.com/office/powerpoint/2010/main" val="26724299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Implementation(2)</a:t>
            </a:r>
            <a:endParaRPr lang="en-ZA" dirty="0"/>
          </a:p>
        </p:txBody>
      </p:sp>
      <p:sp>
        <p:nvSpPr>
          <p:cNvPr id="3" name="Content Placeholder 2"/>
          <p:cNvSpPr>
            <a:spLocks noGrp="1"/>
          </p:cNvSpPr>
          <p:nvPr>
            <p:ph sz="quarter" idx="1"/>
          </p:nvPr>
        </p:nvSpPr>
        <p:spPr/>
        <p:txBody>
          <a:bodyPr>
            <a:normAutofit/>
          </a:bodyPr>
          <a:lstStyle/>
          <a:p>
            <a:pPr marL="274320" lvl="1" indent="-274320">
              <a:spcBef>
                <a:spcPts val="580"/>
              </a:spcBef>
              <a:buClr>
                <a:schemeClr val="accent1"/>
              </a:buClr>
            </a:pPr>
            <a:r>
              <a:rPr lang="en-ZA" dirty="0" smtClean="0"/>
              <a:t>Finally Coding:</a:t>
            </a:r>
          </a:p>
          <a:p>
            <a:pPr marL="548640" lvl="2" indent="-274320">
              <a:spcBef>
                <a:spcPts val="580"/>
              </a:spcBef>
              <a:buClr>
                <a:schemeClr val="accent1"/>
              </a:buClr>
            </a:pPr>
            <a:r>
              <a:rPr lang="en-ZA" dirty="0" smtClean="0"/>
              <a:t>Face detection done using </a:t>
            </a:r>
            <a:r>
              <a:rPr lang="en-ZA" dirty="0" err="1" smtClean="0"/>
              <a:t>HaarDetection</a:t>
            </a:r>
            <a:endParaRPr lang="en-ZA" dirty="0" smtClean="0"/>
          </a:p>
          <a:p>
            <a:pPr marL="822960" lvl="3" indent="-274320">
              <a:spcBef>
                <a:spcPts val="580"/>
              </a:spcBef>
              <a:buClr>
                <a:schemeClr val="accent1"/>
              </a:buClr>
            </a:pPr>
            <a:r>
              <a:rPr lang="en-ZA" dirty="0" smtClean="0"/>
              <a:t>Used the built in </a:t>
            </a:r>
            <a:r>
              <a:rPr lang="en-ZA" dirty="0" err="1" smtClean="0"/>
              <a:t>HaarClassifier</a:t>
            </a:r>
            <a:r>
              <a:rPr lang="en-ZA" dirty="0" smtClean="0"/>
              <a:t>:  haarcascade_frontalface_alt2.html</a:t>
            </a:r>
          </a:p>
          <a:p>
            <a:pPr marL="822960" lvl="3" indent="-274320">
              <a:spcBef>
                <a:spcPts val="580"/>
              </a:spcBef>
              <a:buClr>
                <a:schemeClr val="accent1"/>
              </a:buClr>
            </a:pPr>
            <a:endParaRPr lang="en-ZA" dirty="0" smtClean="0"/>
          </a:p>
          <a:p>
            <a:pPr marL="548640" lvl="2" indent="-274320">
              <a:spcBef>
                <a:spcPts val="580"/>
              </a:spcBef>
              <a:buClr>
                <a:schemeClr val="accent1"/>
              </a:buClr>
            </a:pPr>
            <a:r>
              <a:rPr lang="en-ZA" dirty="0" smtClean="0"/>
              <a:t>Reduce the Region of Interest (ROI)</a:t>
            </a:r>
          </a:p>
          <a:p>
            <a:pPr marL="548640" lvl="2" indent="-274320">
              <a:spcBef>
                <a:spcPts val="580"/>
              </a:spcBef>
              <a:buClr>
                <a:schemeClr val="accent1"/>
              </a:buClr>
            </a:pPr>
            <a:endParaRPr lang="en-ZA" dirty="0" smtClean="0"/>
          </a:p>
          <a:p>
            <a:pPr marL="548640" lvl="2" indent="-274320">
              <a:spcBef>
                <a:spcPts val="580"/>
              </a:spcBef>
              <a:buClr>
                <a:schemeClr val="accent1"/>
              </a:buClr>
            </a:pPr>
            <a:r>
              <a:rPr lang="en-ZA" dirty="0" smtClean="0"/>
              <a:t>Check each region for a eye using </a:t>
            </a:r>
            <a:r>
              <a:rPr lang="en-ZA" dirty="0" err="1" smtClean="0"/>
              <a:t>HaarDetection</a:t>
            </a:r>
            <a:r>
              <a:rPr lang="en-ZA" dirty="0" smtClean="0"/>
              <a:t> </a:t>
            </a:r>
          </a:p>
          <a:p>
            <a:pPr marL="822960" lvl="3" indent="-274320">
              <a:spcBef>
                <a:spcPts val="580"/>
              </a:spcBef>
              <a:buClr>
                <a:schemeClr val="accent1"/>
              </a:buClr>
            </a:pPr>
            <a:r>
              <a:rPr lang="en-ZA" dirty="0" smtClean="0"/>
              <a:t>Left Eye Classifier: haarcascade_lefteye_2splits.html</a:t>
            </a:r>
          </a:p>
          <a:p>
            <a:pPr marL="822960" lvl="3" indent="-274320">
              <a:spcBef>
                <a:spcPts val="580"/>
              </a:spcBef>
              <a:buClr>
                <a:schemeClr val="accent1"/>
              </a:buClr>
            </a:pPr>
            <a:r>
              <a:rPr lang="en-ZA" dirty="0" smtClean="0"/>
              <a:t>Right </a:t>
            </a:r>
            <a:r>
              <a:rPr lang="en-ZA" dirty="0"/>
              <a:t>Eye Classifier: </a:t>
            </a:r>
            <a:r>
              <a:rPr lang="en-ZA" dirty="0" smtClean="0"/>
              <a:t>haarcascade_righteye_2splits.html</a:t>
            </a:r>
          </a:p>
          <a:p>
            <a:pPr marL="822960" lvl="3" indent="-274320">
              <a:spcBef>
                <a:spcPts val="580"/>
              </a:spcBef>
              <a:buClr>
                <a:schemeClr val="accent1"/>
              </a:buClr>
            </a:pPr>
            <a:endParaRPr lang="en-ZA" dirty="0"/>
          </a:p>
          <a:p>
            <a:pPr marL="822960" lvl="3" indent="-274320">
              <a:spcBef>
                <a:spcPts val="580"/>
              </a:spcBef>
              <a:buClr>
                <a:schemeClr val="accent1"/>
              </a:buClr>
            </a:pPr>
            <a:endParaRPr lang="en-ZA" dirty="0"/>
          </a:p>
        </p:txBody>
      </p:sp>
    </p:spTree>
    <p:extLst>
      <p:ext uri="{BB962C8B-B14F-4D97-AF65-F5344CB8AC3E}">
        <p14:creationId xmlns:p14="http://schemas.microsoft.com/office/powerpoint/2010/main" val="1507278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Implementation(3)</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a:t>Reduce the ROI </a:t>
            </a:r>
            <a:r>
              <a:rPr lang="en-ZA" dirty="0" smtClean="0"/>
              <a:t>again </a:t>
            </a:r>
          </a:p>
          <a:p>
            <a:pPr marL="273050" lvl="1" indent="-273050">
              <a:spcBef>
                <a:spcPts val="580"/>
              </a:spcBef>
              <a:buClr>
                <a:schemeClr val="accent1"/>
              </a:buClr>
            </a:pPr>
            <a:endParaRPr lang="en-ZA" dirty="0"/>
          </a:p>
          <a:p>
            <a:pPr marL="274320" lvl="1" indent="-274320">
              <a:spcBef>
                <a:spcPts val="580"/>
              </a:spcBef>
              <a:buClr>
                <a:schemeClr val="accent1"/>
              </a:buClr>
            </a:pPr>
            <a:r>
              <a:rPr lang="en-ZA" dirty="0"/>
              <a:t>Pupil </a:t>
            </a:r>
            <a:r>
              <a:rPr lang="en-ZA" dirty="0" smtClean="0"/>
              <a:t>Detection</a:t>
            </a:r>
          </a:p>
          <a:p>
            <a:pPr marL="548640" lvl="2" indent="-274320">
              <a:spcBef>
                <a:spcPts val="580"/>
              </a:spcBef>
              <a:buClr>
                <a:schemeClr val="accent1"/>
              </a:buClr>
            </a:pPr>
            <a:r>
              <a:rPr lang="en-ZA" dirty="0" smtClean="0"/>
              <a:t>Equalise the histogram of the image</a:t>
            </a:r>
          </a:p>
          <a:p>
            <a:pPr marL="548640" lvl="2" indent="-274320">
              <a:spcBef>
                <a:spcPts val="580"/>
              </a:spcBef>
              <a:buClr>
                <a:schemeClr val="accent1"/>
              </a:buClr>
            </a:pPr>
            <a:r>
              <a:rPr lang="en-ZA" dirty="0" smtClean="0"/>
              <a:t>Binary Threshold</a:t>
            </a:r>
          </a:p>
          <a:p>
            <a:pPr marL="548640" lvl="2" indent="-274320">
              <a:spcBef>
                <a:spcPts val="580"/>
              </a:spcBef>
              <a:buClr>
                <a:schemeClr val="accent1"/>
              </a:buClr>
            </a:pPr>
            <a:r>
              <a:rPr lang="en-ZA" dirty="0" smtClean="0"/>
              <a:t>Smoothing</a:t>
            </a:r>
          </a:p>
          <a:p>
            <a:pPr marL="548640" lvl="2" indent="-274320">
              <a:spcBef>
                <a:spcPts val="580"/>
              </a:spcBef>
              <a:buClr>
                <a:schemeClr val="accent1"/>
              </a:buClr>
            </a:pPr>
            <a:r>
              <a:rPr lang="en-ZA" dirty="0" smtClean="0"/>
              <a:t>Canny Edge Detection</a:t>
            </a:r>
          </a:p>
          <a:p>
            <a:pPr marL="548640" lvl="2" indent="-274320">
              <a:spcBef>
                <a:spcPts val="580"/>
              </a:spcBef>
              <a:buClr>
                <a:schemeClr val="accent1"/>
              </a:buClr>
            </a:pPr>
            <a:r>
              <a:rPr lang="en-ZA" dirty="0" smtClean="0"/>
              <a:t>Finally, find circles using </a:t>
            </a:r>
            <a:r>
              <a:rPr lang="en-ZA" dirty="0" err="1" smtClean="0"/>
              <a:t>Hough</a:t>
            </a:r>
            <a:r>
              <a:rPr lang="en-ZA" dirty="0" err="1"/>
              <a:t>Circle</a:t>
            </a:r>
            <a:r>
              <a:rPr lang="en-ZA" dirty="0" smtClean="0"/>
              <a:t> transform</a:t>
            </a:r>
            <a:endParaRPr lang="en-ZA" dirty="0"/>
          </a:p>
        </p:txBody>
      </p:sp>
    </p:spTree>
    <p:extLst>
      <p:ext uri="{BB962C8B-B14F-4D97-AF65-F5344CB8AC3E}">
        <p14:creationId xmlns:p14="http://schemas.microsoft.com/office/powerpoint/2010/main" val="686885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Implementation(4)</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a:t>Reduce the ROI </a:t>
            </a:r>
            <a:r>
              <a:rPr lang="en-ZA" dirty="0" smtClean="0"/>
              <a:t>again </a:t>
            </a:r>
          </a:p>
          <a:p>
            <a:pPr marL="273050" lvl="1" indent="-273050">
              <a:spcBef>
                <a:spcPts val="580"/>
              </a:spcBef>
              <a:buClr>
                <a:schemeClr val="accent1"/>
              </a:buClr>
            </a:pPr>
            <a:endParaRPr lang="en-ZA" dirty="0"/>
          </a:p>
          <a:p>
            <a:pPr marL="274320" lvl="1" indent="-274320">
              <a:spcBef>
                <a:spcPts val="580"/>
              </a:spcBef>
              <a:buClr>
                <a:schemeClr val="accent1"/>
              </a:buClr>
            </a:pPr>
            <a:r>
              <a:rPr lang="en-ZA" dirty="0"/>
              <a:t>Corner detection</a:t>
            </a:r>
          </a:p>
          <a:p>
            <a:pPr marL="548640" lvl="2" indent="-274320">
              <a:spcBef>
                <a:spcPts val="580"/>
              </a:spcBef>
              <a:buClr>
                <a:schemeClr val="accent1"/>
              </a:buClr>
            </a:pPr>
            <a:r>
              <a:rPr lang="en-ZA" dirty="0" smtClean="0"/>
              <a:t>Equalise the histogram of the image</a:t>
            </a:r>
          </a:p>
          <a:p>
            <a:pPr marL="548640" lvl="2" indent="-274320">
              <a:spcBef>
                <a:spcPts val="580"/>
              </a:spcBef>
              <a:buClr>
                <a:schemeClr val="accent1"/>
              </a:buClr>
            </a:pPr>
            <a:r>
              <a:rPr lang="en-ZA" dirty="0" err="1" smtClean="0"/>
              <a:t>cvGoodFeaturesToTrack</a:t>
            </a:r>
            <a:endParaRPr lang="en-ZA" dirty="0" smtClean="0"/>
          </a:p>
          <a:p>
            <a:pPr marL="548640" lvl="2" indent="-274320">
              <a:spcBef>
                <a:spcPts val="580"/>
              </a:spcBef>
              <a:buClr>
                <a:schemeClr val="accent1"/>
              </a:buClr>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33328905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Implementation(5)</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Now we have the corner and pupil coordinates in the image</a:t>
            </a:r>
          </a:p>
          <a:p>
            <a:pPr marL="273050" lvl="1" indent="-273050">
              <a:spcBef>
                <a:spcPts val="580"/>
              </a:spcBef>
              <a:buClr>
                <a:schemeClr val="accent1"/>
              </a:buClr>
            </a:pPr>
            <a:endParaRPr lang="en-ZA" dirty="0"/>
          </a:p>
          <a:p>
            <a:pPr marL="273050" lvl="1" indent="-273050">
              <a:spcBef>
                <a:spcPts val="580"/>
              </a:spcBef>
              <a:buClr>
                <a:schemeClr val="accent1"/>
              </a:buClr>
            </a:pPr>
            <a:r>
              <a:rPr lang="en-ZA" dirty="0" smtClean="0"/>
              <a:t>Calibration </a:t>
            </a:r>
          </a:p>
          <a:p>
            <a:pPr marL="547370" lvl="2" indent="-273050">
              <a:spcBef>
                <a:spcPts val="580"/>
              </a:spcBef>
              <a:buClr>
                <a:schemeClr val="accent1"/>
              </a:buClr>
            </a:pPr>
            <a:r>
              <a:rPr lang="en-ZA" dirty="0" smtClean="0"/>
              <a:t>Nine Dots on black screen</a:t>
            </a:r>
          </a:p>
          <a:p>
            <a:pPr marL="547370" lvl="2" indent="-273050">
              <a:spcBef>
                <a:spcPts val="580"/>
              </a:spcBef>
              <a:buClr>
                <a:schemeClr val="accent1"/>
              </a:buClr>
            </a:pPr>
            <a:r>
              <a:rPr lang="en-ZA" dirty="0" smtClean="0"/>
              <a:t>Finds 80 coordinates for both pupils and both corners and then finds a consistent value to use as the point</a:t>
            </a:r>
          </a:p>
          <a:p>
            <a:pPr marL="547370" lvl="2" indent="-273050">
              <a:spcBef>
                <a:spcPts val="580"/>
              </a:spcBef>
              <a:buClr>
                <a:schemeClr val="accent1"/>
              </a:buClr>
            </a:pPr>
            <a:r>
              <a:rPr lang="en-ZA" dirty="0" smtClean="0"/>
              <a:t>Finds a single consistent coordinate for each dot out of the 80</a:t>
            </a:r>
          </a:p>
          <a:p>
            <a:pPr marL="547370" lvl="2" indent="-273050">
              <a:spcBef>
                <a:spcPts val="580"/>
              </a:spcBef>
              <a:buClr>
                <a:schemeClr val="accent1"/>
              </a:buClr>
            </a:pPr>
            <a:r>
              <a:rPr lang="en-ZA" dirty="0"/>
              <a:t>Then we have comparative </a:t>
            </a:r>
            <a:r>
              <a:rPr lang="en-ZA" dirty="0" smtClean="0"/>
              <a:t>data</a:t>
            </a:r>
          </a:p>
          <a:p>
            <a:pPr marL="547370" lvl="2" indent="-273050">
              <a:spcBef>
                <a:spcPts val="580"/>
              </a:spcBef>
              <a:buClr>
                <a:schemeClr val="accent1"/>
              </a:buClr>
            </a:pPr>
            <a:endParaRPr lang="en-ZA" dirty="0" smtClean="0"/>
          </a:p>
          <a:p>
            <a:pPr marL="274320" lvl="2" indent="0">
              <a:spcBef>
                <a:spcPts val="580"/>
              </a:spcBef>
              <a:buClr>
                <a:schemeClr val="accent1"/>
              </a:buClr>
              <a:buNone/>
            </a:pPr>
            <a:endParaRPr lang="en-ZA" dirty="0" smtClean="0"/>
          </a:p>
          <a:p>
            <a:pPr marL="273050" lvl="1"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917066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Implementation(6)</a:t>
            </a:r>
            <a:endParaRPr lang="en-ZA" dirty="0"/>
          </a:p>
        </p:txBody>
      </p:sp>
      <p:sp>
        <p:nvSpPr>
          <p:cNvPr id="3" name="Content Placeholder 2"/>
          <p:cNvSpPr>
            <a:spLocks noGrp="1"/>
          </p:cNvSpPr>
          <p:nvPr>
            <p:ph sz="quarter" idx="1"/>
          </p:nvPr>
        </p:nvSpPr>
        <p:spPr>
          <a:solidFill>
            <a:schemeClr val="bg1"/>
          </a:solidFill>
        </p:spPr>
        <p:txBody>
          <a:bodyPr>
            <a:normAutofit lnSpcReduction="10000"/>
          </a:bodyPr>
          <a:lstStyle/>
          <a:p>
            <a:pPr marL="273050" lvl="1" indent="-273050">
              <a:spcBef>
                <a:spcPts val="580"/>
              </a:spcBef>
              <a:buClr>
                <a:schemeClr val="accent1"/>
              </a:buClr>
            </a:pPr>
            <a:r>
              <a:rPr lang="en-ZA" dirty="0" smtClean="0"/>
              <a:t>Compare calibrated data to live data</a:t>
            </a:r>
          </a:p>
          <a:p>
            <a:pPr marL="547370" lvl="2" indent="-273050">
              <a:spcBef>
                <a:spcPts val="580"/>
              </a:spcBef>
              <a:buClr>
                <a:schemeClr val="accent1"/>
              </a:buClr>
            </a:pPr>
            <a:r>
              <a:rPr lang="en-ZA" dirty="0" smtClean="0"/>
              <a:t>Uses ratio’s of differences between calibration points to approximate position</a:t>
            </a:r>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smtClean="0"/>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smtClean="0"/>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smtClean="0"/>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smtClean="0"/>
          </a:p>
          <a:p>
            <a:pPr marL="547370" lvl="2" indent="-273050">
              <a:spcBef>
                <a:spcPts val="580"/>
              </a:spcBef>
              <a:buClr>
                <a:schemeClr val="accent1"/>
              </a:buClr>
            </a:pPr>
            <a:endParaRPr lang="en-ZA" dirty="0" smtClean="0"/>
          </a:p>
          <a:p>
            <a:pPr marL="547370" lvl="2" indent="-273050">
              <a:spcBef>
                <a:spcPts val="580"/>
              </a:spcBef>
              <a:buClr>
                <a:schemeClr val="accent1"/>
              </a:buClr>
            </a:pPr>
            <a:r>
              <a:rPr lang="en-ZA" dirty="0" smtClean="0"/>
              <a:t>Repeat for both eyes</a:t>
            </a:r>
          </a:p>
          <a:p>
            <a:pPr marL="547370" lvl="2" indent="-273050">
              <a:spcBef>
                <a:spcPts val="580"/>
              </a:spcBef>
              <a:buClr>
                <a:schemeClr val="accent1"/>
              </a:buClr>
            </a:pPr>
            <a:endParaRPr lang="en-ZA" dirty="0"/>
          </a:p>
          <a:p>
            <a:pPr marL="273050" lvl="1" indent="-273050">
              <a:spcBef>
                <a:spcPts val="580"/>
              </a:spcBef>
              <a:buClr>
                <a:schemeClr val="accent1"/>
              </a:buClr>
            </a:pPr>
            <a:endParaRPr lang="en-ZA" dirty="0" smtClean="0"/>
          </a:p>
          <a:p>
            <a:pPr marL="273050" lvl="1" indent="-273050">
              <a:spcBef>
                <a:spcPts val="580"/>
              </a:spcBef>
              <a:buClr>
                <a:schemeClr val="accent1"/>
              </a:buClr>
            </a:pPr>
            <a:endParaRPr lang="en-ZA" dirty="0" smtClean="0"/>
          </a:p>
          <a:p>
            <a:pPr marL="274320" lvl="2" indent="0">
              <a:spcBef>
                <a:spcPts val="580"/>
              </a:spcBef>
              <a:buClr>
                <a:schemeClr val="accent1"/>
              </a:buClr>
              <a:buNone/>
            </a:pPr>
            <a:endParaRPr lang="en-ZA" dirty="0" smtClean="0"/>
          </a:p>
          <a:p>
            <a:pPr marL="274320" lvl="2" indent="0">
              <a:spcBef>
                <a:spcPts val="580"/>
              </a:spcBef>
              <a:buClr>
                <a:schemeClr val="accent1"/>
              </a:buClr>
              <a:buNone/>
            </a:pPr>
            <a:endParaRPr lang="en-ZA" dirty="0" smtClean="0"/>
          </a:p>
          <a:p>
            <a:pPr marL="273050" lvl="1"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pic>
        <p:nvPicPr>
          <p:cNvPr id="1026" name="Picture 2" descr="C:\Users\g09w0474\Documents\Project research\Seminars\Representation of algorith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636" y="2636912"/>
            <a:ext cx="5340611" cy="3004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300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Implementation(7)</a:t>
            </a:r>
            <a:endParaRPr lang="en-ZA" dirty="0"/>
          </a:p>
        </p:txBody>
      </p:sp>
      <p:sp>
        <p:nvSpPr>
          <p:cNvPr id="3" name="Content Placeholder 2"/>
          <p:cNvSpPr>
            <a:spLocks noGrp="1"/>
          </p:cNvSpPr>
          <p:nvPr>
            <p:ph sz="quarter" idx="1"/>
          </p:nvPr>
        </p:nvSpPr>
        <p:spPr>
          <a:solidFill>
            <a:schemeClr val="bg1"/>
          </a:solidFill>
        </p:spPr>
        <p:txBody>
          <a:bodyPr/>
          <a:lstStyle/>
          <a:p>
            <a:pPr marL="342900" lvl="1" indent="-342900">
              <a:spcBef>
                <a:spcPts val="580"/>
              </a:spcBef>
              <a:buClr>
                <a:schemeClr val="accent1"/>
              </a:buClr>
            </a:pPr>
            <a:r>
              <a:rPr lang="en-ZA" dirty="0" smtClean="0"/>
              <a:t>Obtaining Results</a:t>
            </a:r>
          </a:p>
          <a:p>
            <a:pPr marL="342900" lvl="1" indent="-342900">
              <a:spcBef>
                <a:spcPts val="580"/>
              </a:spcBef>
              <a:buClr>
                <a:schemeClr val="accent1"/>
              </a:buClr>
            </a:pPr>
            <a:endParaRPr lang="en-ZA" dirty="0"/>
          </a:p>
          <a:p>
            <a:pPr marL="342900" lvl="1" indent="-342900">
              <a:spcBef>
                <a:spcPts val="580"/>
              </a:spcBef>
              <a:buClr>
                <a:schemeClr val="accent1"/>
              </a:buClr>
            </a:pPr>
            <a:endParaRPr lang="en-ZA" dirty="0"/>
          </a:p>
          <a:p>
            <a:pPr marL="547370" lvl="2" indent="-273050">
              <a:spcBef>
                <a:spcPts val="580"/>
              </a:spcBef>
              <a:buClr>
                <a:schemeClr val="accent1"/>
              </a:buClr>
            </a:pPr>
            <a:r>
              <a:rPr lang="en-ZA" dirty="0"/>
              <a:t>Measure distance from circle coordinates to approximated point</a:t>
            </a:r>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205582073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Results</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The system cannot do pinpoint accuracy. </a:t>
            </a:r>
          </a:p>
          <a:p>
            <a:pPr marL="273050" lvl="1" indent="-273050">
              <a:spcBef>
                <a:spcPts val="580"/>
              </a:spcBef>
              <a:buClr>
                <a:schemeClr val="accent1"/>
              </a:buClr>
            </a:pPr>
            <a:endParaRPr lang="en-ZA" dirty="0"/>
          </a:p>
          <a:p>
            <a:pPr marL="273050" lvl="1" indent="-273050">
              <a:spcBef>
                <a:spcPts val="580"/>
              </a:spcBef>
              <a:buClr>
                <a:schemeClr val="accent1"/>
              </a:buClr>
            </a:pPr>
            <a:r>
              <a:rPr lang="en-ZA" dirty="0" smtClean="0"/>
              <a:t>Cannot accurately detect centre of the drawn circles</a:t>
            </a:r>
          </a:p>
          <a:p>
            <a:pPr marL="274320" lvl="2" indent="0">
              <a:spcBef>
                <a:spcPts val="580"/>
              </a:spcBef>
              <a:buClr>
                <a:schemeClr val="accent1"/>
              </a:buClr>
              <a:buNone/>
            </a:pPr>
            <a:endParaRPr lang="en-ZA" dirty="0" smtClean="0"/>
          </a:p>
          <a:p>
            <a:pPr marL="273050" lvl="1"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3106085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Limitations(1)</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The </a:t>
            </a:r>
            <a:r>
              <a:rPr lang="en-ZA" dirty="0" err="1" smtClean="0"/>
              <a:t>Haar</a:t>
            </a:r>
            <a:r>
              <a:rPr lang="en-ZA" dirty="0" smtClean="0"/>
              <a:t> Cascades are not efficient or robust.</a:t>
            </a:r>
          </a:p>
          <a:p>
            <a:pPr marL="547370" lvl="2" indent="-273050">
              <a:spcBef>
                <a:spcPts val="580"/>
              </a:spcBef>
              <a:buClr>
                <a:schemeClr val="accent1"/>
              </a:buClr>
            </a:pPr>
            <a:r>
              <a:rPr lang="en-ZA" dirty="0" err="1" smtClean="0"/>
              <a:t>Haar</a:t>
            </a:r>
            <a:r>
              <a:rPr lang="en-ZA" dirty="0" smtClean="0"/>
              <a:t> cascades actually biggest problem for robustness</a:t>
            </a:r>
          </a:p>
          <a:p>
            <a:pPr marL="273050" lvl="1" indent="-273050">
              <a:spcBef>
                <a:spcPts val="580"/>
              </a:spcBef>
              <a:buClr>
                <a:schemeClr val="accent1"/>
              </a:buClr>
            </a:pPr>
            <a:r>
              <a:rPr lang="en-ZA" dirty="0" smtClean="0"/>
              <a:t>The Pupil Detection is not extremely accurate </a:t>
            </a:r>
          </a:p>
          <a:p>
            <a:pPr marL="547370" lvl="2" indent="-273050">
              <a:spcBef>
                <a:spcPts val="580"/>
              </a:spcBef>
              <a:buClr>
                <a:schemeClr val="accent1"/>
              </a:buClr>
            </a:pPr>
            <a:r>
              <a:rPr lang="en-ZA" dirty="0" smtClean="0"/>
              <a:t>Had to implement a stabiliser</a:t>
            </a:r>
          </a:p>
          <a:p>
            <a:pPr marL="273050" lvl="1" indent="-273050">
              <a:spcBef>
                <a:spcPts val="580"/>
              </a:spcBef>
              <a:buClr>
                <a:schemeClr val="accent1"/>
              </a:buClr>
            </a:pPr>
            <a:r>
              <a:rPr lang="en-ZA" dirty="0" smtClean="0"/>
              <a:t>Corner detection required very small ROI</a:t>
            </a:r>
          </a:p>
          <a:p>
            <a:pPr marL="273050" lvl="1" indent="-273050">
              <a:spcBef>
                <a:spcPts val="580"/>
              </a:spcBef>
              <a:buClr>
                <a:schemeClr val="accent1"/>
              </a:buClr>
            </a:pPr>
            <a:r>
              <a:rPr lang="en-ZA" dirty="0" smtClean="0"/>
              <a:t>Head movement creates error</a:t>
            </a:r>
          </a:p>
          <a:p>
            <a:pPr marL="273050" lvl="1" indent="-273050">
              <a:spcBef>
                <a:spcPts val="580"/>
              </a:spcBef>
              <a:buClr>
                <a:schemeClr val="accent1"/>
              </a:buClr>
            </a:pPr>
            <a:r>
              <a:rPr lang="en-ZA" dirty="0" smtClean="0"/>
              <a:t>The accuracy is not very good. </a:t>
            </a:r>
          </a:p>
          <a:p>
            <a:pPr marL="273050" lvl="1" indent="-273050">
              <a:spcBef>
                <a:spcPts val="580"/>
              </a:spcBef>
              <a:buClr>
                <a:schemeClr val="accent1"/>
              </a:buClr>
            </a:pPr>
            <a:r>
              <a:rPr lang="en-ZA" dirty="0" smtClean="0"/>
              <a:t>Has delay due to extreme processing</a:t>
            </a: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297343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Limitations(2)</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The above limitations can be credited to:</a:t>
            </a:r>
          </a:p>
          <a:p>
            <a:pPr marL="273050" lvl="1" indent="-273050">
              <a:spcBef>
                <a:spcPts val="580"/>
              </a:spcBef>
              <a:buClr>
                <a:schemeClr val="accent1"/>
              </a:buClr>
            </a:pPr>
            <a:endParaRPr lang="en-ZA" dirty="0"/>
          </a:p>
          <a:p>
            <a:pPr marL="547370" lvl="2" indent="-273050">
              <a:spcBef>
                <a:spcPts val="580"/>
              </a:spcBef>
              <a:buClr>
                <a:schemeClr val="accent1"/>
              </a:buClr>
            </a:pPr>
            <a:r>
              <a:rPr lang="en-ZA" dirty="0"/>
              <a:t>M</a:t>
            </a:r>
            <a:r>
              <a:rPr lang="en-ZA" dirty="0" smtClean="0"/>
              <a:t>y implementation</a:t>
            </a:r>
          </a:p>
          <a:p>
            <a:pPr marL="547370" lvl="2" indent="-273050">
              <a:spcBef>
                <a:spcPts val="580"/>
              </a:spcBef>
              <a:buClr>
                <a:schemeClr val="accent1"/>
              </a:buClr>
            </a:pPr>
            <a:endParaRPr lang="en-ZA" dirty="0"/>
          </a:p>
          <a:p>
            <a:pPr marL="547370" lvl="2" indent="-273050">
              <a:spcBef>
                <a:spcPts val="580"/>
              </a:spcBef>
              <a:buClr>
                <a:schemeClr val="accent1"/>
              </a:buClr>
            </a:pPr>
            <a:r>
              <a:rPr lang="en-ZA" dirty="0" smtClean="0"/>
              <a:t>The techniques themselves</a:t>
            </a:r>
          </a:p>
          <a:p>
            <a:pPr marL="547370" lvl="2" indent="-273050">
              <a:spcBef>
                <a:spcPts val="580"/>
              </a:spcBef>
              <a:buClr>
                <a:schemeClr val="accent1"/>
              </a:buClr>
            </a:pPr>
            <a:endParaRPr lang="en-ZA" dirty="0"/>
          </a:p>
          <a:p>
            <a:pPr marL="547370" lvl="2" indent="-273050">
              <a:spcBef>
                <a:spcPts val="580"/>
              </a:spcBef>
              <a:buClr>
                <a:schemeClr val="accent1"/>
              </a:buClr>
            </a:pPr>
            <a:r>
              <a:rPr lang="en-ZA" dirty="0" smtClean="0"/>
              <a:t>Design Choices</a:t>
            </a:r>
          </a:p>
          <a:p>
            <a:pPr marL="547370" lvl="2" indent="-273050">
              <a:spcBef>
                <a:spcPts val="580"/>
              </a:spcBef>
              <a:buClr>
                <a:schemeClr val="accent1"/>
              </a:buClr>
            </a:pPr>
            <a:endParaRPr lang="en-ZA" dirty="0"/>
          </a:p>
          <a:p>
            <a:pPr marL="547370" lvl="2" indent="-273050">
              <a:spcBef>
                <a:spcPts val="580"/>
              </a:spcBef>
              <a:buClr>
                <a:schemeClr val="accent1"/>
              </a:buClr>
            </a:pPr>
            <a:r>
              <a:rPr lang="en-ZA" dirty="0" smtClean="0"/>
              <a:t>Surprisingly not due to Web-camera</a:t>
            </a:r>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9164459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Future Work</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Improve the efficiency</a:t>
            </a:r>
          </a:p>
          <a:p>
            <a:pPr marL="273050" lvl="1" indent="-273050">
              <a:spcBef>
                <a:spcPts val="580"/>
              </a:spcBef>
              <a:buClr>
                <a:schemeClr val="accent1"/>
              </a:buClr>
            </a:pPr>
            <a:r>
              <a:rPr lang="en-ZA" dirty="0" smtClean="0"/>
              <a:t>Compare Other Techniques </a:t>
            </a:r>
          </a:p>
          <a:p>
            <a:pPr marL="273050" lvl="1" indent="-273050">
              <a:spcBef>
                <a:spcPts val="580"/>
              </a:spcBef>
              <a:buClr>
                <a:schemeClr val="accent1"/>
              </a:buClr>
            </a:pPr>
            <a:r>
              <a:rPr lang="en-ZA" dirty="0" smtClean="0"/>
              <a:t>Use Infrared to simplify the eye and pupil detection</a:t>
            </a:r>
          </a:p>
          <a:p>
            <a:pPr marL="273050" lvl="1" indent="-273050">
              <a:spcBef>
                <a:spcPts val="580"/>
              </a:spcBef>
              <a:buClr>
                <a:schemeClr val="accent1"/>
              </a:buClr>
            </a:pPr>
            <a:r>
              <a:rPr lang="en-ZA" dirty="0" smtClean="0"/>
              <a:t>Remove the need for calibration</a:t>
            </a:r>
          </a:p>
          <a:p>
            <a:pPr marL="273050" lvl="1" indent="-273050">
              <a:spcBef>
                <a:spcPts val="580"/>
              </a:spcBef>
              <a:buClr>
                <a:schemeClr val="accent1"/>
              </a:buClr>
            </a:pPr>
            <a:r>
              <a:rPr lang="en-ZA" dirty="0" smtClean="0"/>
              <a:t>Incorporate head movement cancellation</a:t>
            </a:r>
          </a:p>
          <a:p>
            <a:pPr marL="273050" lvl="1" indent="-273050">
              <a:spcBef>
                <a:spcPts val="580"/>
              </a:spcBef>
              <a:buClr>
                <a:schemeClr val="accent1"/>
              </a:buClr>
            </a:pPr>
            <a:r>
              <a:rPr lang="en-ZA" dirty="0" smtClean="0"/>
              <a:t>Apply Gaze tracking to interesting applications</a:t>
            </a:r>
          </a:p>
          <a:p>
            <a:pPr marL="547370" lvl="2" indent="-273050">
              <a:spcBef>
                <a:spcPts val="580"/>
              </a:spcBef>
              <a:buClr>
                <a:schemeClr val="accent1"/>
              </a:buClr>
            </a:pPr>
            <a:r>
              <a:rPr lang="en-ZA" dirty="0" smtClean="0"/>
              <a:t>Webcam and Raspberry Pi</a:t>
            </a:r>
          </a:p>
          <a:p>
            <a:pPr marL="547370" lvl="2" indent="-273050">
              <a:spcBef>
                <a:spcPts val="580"/>
              </a:spcBef>
              <a:buClr>
                <a:schemeClr val="accent1"/>
              </a:buClr>
            </a:pPr>
            <a:r>
              <a:rPr lang="en-ZA" dirty="0" smtClean="0"/>
              <a:t>Research</a:t>
            </a:r>
          </a:p>
          <a:p>
            <a:pPr marL="547370" lvl="2" indent="-273050">
              <a:spcBef>
                <a:spcPts val="580"/>
              </a:spcBef>
              <a:buClr>
                <a:schemeClr val="accent1"/>
              </a:buClr>
            </a:pPr>
            <a:endParaRPr lang="en-ZA" dirty="0" smtClean="0"/>
          </a:p>
          <a:p>
            <a:pPr marL="547370" lvl="2" indent="-273050">
              <a:spcBef>
                <a:spcPts val="580"/>
              </a:spcBef>
              <a:buClr>
                <a:schemeClr val="accent1"/>
              </a:buClr>
            </a:pPr>
            <a:endParaRPr lang="en-ZA" dirty="0" smtClean="0"/>
          </a:p>
          <a:p>
            <a:pPr marL="274320" lvl="2" indent="0">
              <a:spcBef>
                <a:spcPts val="580"/>
              </a:spcBef>
              <a:buClr>
                <a:schemeClr val="accent1"/>
              </a:buClr>
              <a:buNone/>
            </a:pPr>
            <a:endParaRPr lang="en-ZA" dirty="0" smtClean="0"/>
          </a:p>
          <a:p>
            <a:pPr marL="273050" lvl="1"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1243550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Contents:</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What is Gaze Tracking?</a:t>
            </a:r>
          </a:p>
          <a:p>
            <a:r>
              <a:rPr lang="en-ZA" dirty="0" smtClean="0"/>
              <a:t>Aim of Project</a:t>
            </a:r>
          </a:p>
          <a:p>
            <a:r>
              <a:rPr lang="en-ZA" dirty="0" smtClean="0"/>
              <a:t>Quick Recap of Background</a:t>
            </a:r>
          </a:p>
          <a:p>
            <a:r>
              <a:rPr lang="en-ZA" dirty="0" smtClean="0"/>
              <a:t>Design</a:t>
            </a:r>
          </a:p>
          <a:p>
            <a:r>
              <a:rPr lang="en-ZA" dirty="0" smtClean="0"/>
              <a:t>Implementation</a:t>
            </a:r>
          </a:p>
          <a:p>
            <a:r>
              <a:rPr lang="en-ZA" dirty="0" smtClean="0"/>
              <a:t>Results</a:t>
            </a:r>
          </a:p>
          <a:p>
            <a:r>
              <a:rPr lang="en-ZA" dirty="0" smtClean="0"/>
              <a:t>Limitations</a:t>
            </a:r>
          </a:p>
          <a:p>
            <a:r>
              <a:rPr lang="en-ZA" dirty="0" smtClean="0"/>
              <a:t>Future Work</a:t>
            </a:r>
          </a:p>
          <a:p>
            <a:r>
              <a:rPr lang="en-ZA" dirty="0" smtClean="0"/>
              <a:t>Conclusion</a:t>
            </a:r>
          </a:p>
          <a:p>
            <a:r>
              <a:rPr lang="en-ZA" dirty="0" smtClean="0"/>
              <a:t>Questions</a:t>
            </a:r>
          </a:p>
          <a:p>
            <a:endParaRPr lang="en-ZA" dirty="0"/>
          </a:p>
        </p:txBody>
      </p:sp>
    </p:spTree>
    <p:extLst>
      <p:ext uri="{BB962C8B-B14F-4D97-AF65-F5344CB8AC3E}">
        <p14:creationId xmlns:p14="http://schemas.microsoft.com/office/powerpoint/2010/main" val="256555677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sz="quarter" idx="1"/>
          </p:nvPr>
        </p:nvSpPr>
        <p:spPr/>
        <p:txBody>
          <a:bodyPr/>
          <a:lstStyle/>
          <a:p>
            <a:pPr marL="273050" lvl="1" indent="-273050">
              <a:spcBef>
                <a:spcPts val="580"/>
              </a:spcBef>
              <a:buClr>
                <a:schemeClr val="accent1"/>
              </a:buClr>
            </a:pPr>
            <a:r>
              <a:rPr lang="en-ZA" dirty="0" smtClean="0"/>
              <a:t>My system </a:t>
            </a:r>
          </a:p>
          <a:p>
            <a:pPr marL="547370" lvl="2" indent="-273050">
              <a:spcBef>
                <a:spcPts val="580"/>
              </a:spcBef>
              <a:buClr>
                <a:schemeClr val="accent1"/>
              </a:buClr>
            </a:pPr>
            <a:r>
              <a:rPr lang="en-ZA" dirty="0" smtClean="0"/>
              <a:t>It is </a:t>
            </a:r>
            <a:r>
              <a:rPr lang="en-ZA" dirty="0"/>
              <a:t>not as accurate as I would like nor as robust</a:t>
            </a:r>
          </a:p>
          <a:p>
            <a:pPr marL="273050" lvl="1" indent="-273050">
              <a:spcBef>
                <a:spcPts val="580"/>
              </a:spcBef>
              <a:buClr>
                <a:schemeClr val="accent1"/>
              </a:buClr>
            </a:pPr>
            <a:r>
              <a:rPr lang="en-ZA" dirty="0" smtClean="0"/>
              <a:t>System not conclusive on applications but is suggestive</a:t>
            </a:r>
          </a:p>
          <a:p>
            <a:pPr marL="273050" lvl="1" indent="-273050">
              <a:spcBef>
                <a:spcPts val="580"/>
              </a:spcBef>
              <a:buClr>
                <a:schemeClr val="accent1"/>
              </a:buClr>
            </a:pPr>
            <a:r>
              <a:rPr lang="en-ZA" dirty="0" smtClean="0"/>
              <a:t>Research found that a regular web-camera can work accurately enough for Gaze tracking applications</a:t>
            </a:r>
          </a:p>
          <a:p>
            <a:pPr marL="273050" lvl="1" indent="-273050">
              <a:spcBef>
                <a:spcPts val="580"/>
              </a:spcBef>
              <a:buClr>
                <a:schemeClr val="accent1"/>
              </a:buClr>
            </a:pPr>
            <a:endParaRPr lang="en-ZA" dirty="0" smtClean="0"/>
          </a:p>
          <a:p>
            <a:pPr marL="273050" lvl="1" indent="-273050">
              <a:spcBef>
                <a:spcPts val="580"/>
              </a:spcBef>
              <a:buClr>
                <a:schemeClr val="accent1"/>
              </a:buClr>
            </a:pPr>
            <a:endParaRPr lang="en-ZA" dirty="0"/>
          </a:p>
          <a:p>
            <a:pPr marL="547370" lvl="2" indent="-273050">
              <a:spcBef>
                <a:spcPts val="580"/>
              </a:spcBef>
              <a:buClr>
                <a:schemeClr val="accent1"/>
              </a:buClr>
            </a:pPr>
            <a:endParaRPr lang="en-ZA" dirty="0"/>
          </a:p>
          <a:p>
            <a:pPr marL="547370" lvl="2" indent="-273050">
              <a:spcBef>
                <a:spcPts val="580"/>
              </a:spcBef>
              <a:buClr>
                <a:schemeClr val="accent1"/>
              </a:buClr>
            </a:pPr>
            <a:endParaRPr lang="en-ZA" dirty="0"/>
          </a:p>
          <a:p>
            <a:pPr marL="274320" lvl="2" indent="0">
              <a:spcBef>
                <a:spcPts val="580"/>
              </a:spcBef>
              <a:buClr>
                <a:schemeClr val="accent1"/>
              </a:buClr>
              <a:buNone/>
            </a:pPr>
            <a:endParaRPr lang="en-ZA" dirty="0"/>
          </a:p>
          <a:p>
            <a:pPr marL="0" lvl="1" indent="0">
              <a:spcBef>
                <a:spcPts val="580"/>
              </a:spcBef>
              <a:buClr>
                <a:schemeClr val="accent1"/>
              </a:buClr>
              <a:buNone/>
            </a:pPr>
            <a:endParaRPr lang="en-ZA" dirty="0"/>
          </a:p>
          <a:p>
            <a:pPr marL="548640" lvl="2" indent="-274320">
              <a:spcBef>
                <a:spcPts val="580"/>
              </a:spcBef>
              <a:buClr>
                <a:schemeClr val="accent1"/>
              </a:buClr>
            </a:pPr>
            <a:endParaRPr lang="en-ZA" dirty="0" smtClean="0"/>
          </a:p>
        </p:txBody>
      </p:sp>
    </p:spTree>
    <p:extLst>
      <p:ext uri="{BB962C8B-B14F-4D97-AF65-F5344CB8AC3E}">
        <p14:creationId xmlns:p14="http://schemas.microsoft.com/office/powerpoint/2010/main" val="1475436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79712" y="332656"/>
            <a:ext cx="5023088" cy="5932781"/>
          </a:xfrm>
        </p:spPr>
      </p:pic>
      <p:sp>
        <p:nvSpPr>
          <p:cNvPr id="2" name="Title 1"/>
          <p:cNvSpPr>
            <a:spLocks noGrp="1"/>
          </p:cNvSpPr>
          <p:nvPr>
            <p:ph type="title"/>
          </p:nvPr>
        </p:nvSpPr>
        <p:spPr>
          <a:xfrm>
            <a:off x="914400" y="274638"/>
            <a:ext cx="7772400" cy="850106"/>
          </a:xfrm>
        </p:spPr>
        <p:txBody>
          <a:bodyPr/>
          <a:lstStyle/>
          <a:p>
            <a:pPr algn="ctr"/>
            <a:r>
              <a:rPr lang="en-ZA" dirty="0" smtClean="0">
                <a:solidFill>
                  <a:srgbClr val="FF0000"/>
                </a:solidFill>
              </a:rPr>
              <a:t>Questions?</a:t>
            </a:r>
            <a:endParaRPr lang="en-ZA" dirty="0">
              <a:solidFill>
                <a:srgbClr val="FF0000"/>
              </a:solidFill>
            </a:endParaRPr>
          </a:p>
        </p:txBody>
      </p:sp>
    </p:spTree>
    <p:extLst>
      <p:ext uri="{BB962C8B-B14F-4D97-AF65-F5344CB8AC3E}">
        <p14:creationId xmlns:p14="http://schemas.microsoft.com/office/powerpoint/2010/main" val="22264568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1143000"/>
          </a:xfrm>
        </p:spPr>
        <p:txBody>
          <a:bodyPr/>
          <a:lstStyle/>
          <a:p>
            <a:r>
              <a:rPr lang="en-ZA" dirty="0" smtClean="0"/>
              <a:t>What is Gaze tracking?</a:t>
            </a:r>
            <a:endParaRPr lang="en-ZA" dirty="0"/>
          </a:p>
        </p:txBody>
      </p:sp>
      <p:sp>
        <p:nvSpPr>
          <p:cNvPr id="3" name="Content Placeholder 2"/>
          <p:cNvSpPr>
            <a:spLocks noGrp="1"/>
          </p:cNvSpPr>
          <p:nvPr>
            <p:ph sz="quarter" idx="1"/>
          </p:nvPr>
        </p:nvSpPr>
        <p:spPr/>
        <p:txBody>
          <a:bodyPr/>
          <a:lstStyle/>
          <a:p>
            <a:r>
              <a:rPr lang="en-ZA" dirty="0" smtClean="0"/>
              <a:t>Track the gaze of a user</a:t>
            </a:r>
          </a:p>
          <a:p>
            <a:endParaRPr lang="en-ZA" dirty="0" smtClean="0"/>
          </a:p>
          <a:p>
            <a:r>
              <a:rPr lang="en-ZA" dirty="0" smtClean="0"/>
              <a:t>Different from Eye tracking, but includes it</a:t>
            </a:r>
          </a:p>
          <a:p>
            <a:endParaRPr lang="en-ZA" dirty="0" smtClean="0"/>
          </a:p>
          <a:p>
            <a:r>
              <a:rPr lang="en-ZA" dirty="0" smtClean="0"/>
              <a:t>Extended implementation of feature and object tracking</a:t>
            </a:r>
          </a:p>
          <a:p>
            <a:endParaRPr lang="en-ZA" dirty="0" smtClean="0"/>
          </a:p>
        </p:txBody>
      </p:sp>
    </p:spTree>
    <p:extLst>
      <p:ext uri="{BB962C8B-B14F-4D97-AF65-F5344CB8AC3E}">
        <p14:creationId xmlns:p14="http://schemas.microsoft.com/office/powerpoint/2010/main" val="42700078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Project</a:t>
            </a:r>
            <a:endParaRPr lang="en-ZA" dirty="0"/>
          </a:p>
        </p:txBody>
      </p:sp>
      <p:sp>
        <p:nvSpPr>
          <p:cNvPr id="3" name="Content Placeholder 2"/>
          <p:cNvSpPr>
            <a:spLocks noGrp="1"/>
          </p:cNvSpPr>
          <p:nvPr>
            <p:ph sz="quarter" idx="1"/>
          </p:nvPr>
        </p:nvSpPr>
        <p:spPr/>
        <p:txBody>
          <a:bodyPr/>
          <a:lstStyle/>
          <a:p>
            <a:r>
              <a:rPr lang="en-ZA" dirty="0" smtClean="0"/>
              <a:t>The Aim of my project was to create a gaze tracking system using a regular web-camera and </a:t>
            </a:r>
            <a:r>
              <a:rPr lang="en-ZA" dirty="0" err="1" smtClean="0"/>
              <a:t>OpenCV</a:t>
            </a:r>
            <a:r>
              <a:rPr lang="en-ZA" dirty="0" smtClean="0"/>
              <a:t> </a:t>
            </a:r>
          </a:p>
          <a:p>
            <a:endParaRPr lang="en-ZA" dirty="0" smtClean="0"/>
          </a:p>
          <a:p>
            <a:r>
              <a:rPr lang="en-ZA" dirty="0" smtClean="0"/>
              <a:t>To research whether it was possible to use a regular web-camera for Gaze Tracking</a:t>
            </a:r>
          </a:p>
          <a:p>
            <a:endParaRPr lang="en-ZA" dirty="0" smtClean="0"/>
          </a:p>
        </p:txBody>
      </p:sp>
    </p:spTree>
    <p:extLst>
      <p:ext uri="{BB962C8B-B14F-4D97-AF65-F5344CB8AC3E}">
        <p14:creationId xmlns:p14="http://schemas.microsoft.com/office/powerpoint/2010/main" val="1723790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Eye Structure</a:t>
            </a:r>
            <a:endParaRPr lang="en-ZA" dirty="0"/>
          </a:p>
        </p:txBody>
      </p:sp>
      <p:sp>
        <p:nvSpPr>
          <p:cNvPr id="3" name="Content Placeholder 2"/>
          <p:cNvSpPr>
            <a:spLocks noGrp="1"/>
          </p:cNvSpPr>
          <p:nvPr>
            <p:ph sz="quarter" idx="1"/>
          </p:nvPr>
        </p:nvSpPr>
        <p:spPr/>
        <p:txBody>
          <a:bodyPr/>
          <a:lstStyle/>
          <a:p>
            <a:pPr marL="274320" lvl="1" indent="-274320">
              <a:spcBef>
                <a:spcPts val="580"/>
              </a:spcBef>
              <a:buClr>
                <a:schemeClr val="accent1"/>
              </a:buClr>
            </a:pPr>
            <a:endParaRPr lang="en-ZA" dirty="0" smtClean="0"/>
          </a:p>
        </p:txBody>
      </p:sp>
      <p:pic>
        <p:nvPicPr>
          <p:cNvPr id="1026" name="Picture 2" descr="C:\Users\Shini\Desktop\ey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556792"/>
            <a:ext cx="7196138" cy="490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764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772400" cy="1143000"/>
          </a:xfrm>
        </p:spPr>
        <p:txBody>
          <a:bodyPr/>
          <a:lstStyle/>
          <a:p>
            <a:r>
              <a:rPr lang="en-ZA" dirty="0" smtClean="0"/>
              <a:t>Background: Techniques</a:t>
            </a:r>
            <a:endParaRPr lang="en-ZA" dirty="0"/>
          </a:p>
        </p:txBody>
      </p:sp>
      <p:sp>
        <p:nvSpPr>
          <p:cNvPr id="3" name="Content Placeholder 2"/>
          <p:cNvSpPr>
            <a:spLocks noGrp="1"/>
          </p:cNvSpPr>
          <p:nvPr>
            <p:ph sz="quarter" idx="1"/>
          </p:nvPr>
        </p:nvSpPr>
        <p:spPr/>
        <p:txBody>
          <a:bodyPr>
            <a:normAutofit/>
          </a:bodyPr>
          <a:lstStyle/>
          <a:p>
            <a:r>
              <a:rPr lang="en-ZA" dirty="0" err="1" smtClean="0"/>
              <a:t>Haar</a:t>
            </a:r>
            <a:r>
              <a:rPr lang="en-ZA" dirty="0" smtClean="0"/>
              <a:t> Feature Detection</a:t>
            </a:r>
          </a:p>
          <a:p>
            <a:pPr lvl="1"/>
            <a:r>
              <a:rPr lang="en-ZA" dirty="0" smtClean="0"/>
              <a:t>Uses dark and light areas to detect objects</a:t>
            </a:r>
          </a:p>
          <a:p>
            <a:pPr lvl="1"/>
            <a:r>
              <a:rPr lang="en-ZA" dirty="0" err="1" smtClean="0"/>
              <a:t>OpenCV</a:t>
            </a:r>
            <a:r>
              <a:rPr lang="en-ZA" dirty="0" smtClean="0"/>
              <a:t> comes with several cascades already built in</a:t>
            </a:r>
          </a:p>
          <a:p>
            <a:pPr lvl="1"/>
            <a:r>
              <a:rPr lang="en-ZA" dirty="0" smtClean="0"/>
              <a:t>Cascades are collections of features used to detect more complicated objects </a:t>
            </a:r>
          </a:p>
          <a:p>
            <a:pPr marL="320040" lvl="1" indent="0">
              <a:buNone/>
            </a:pPr>
            <a:endParaRPr lang="en-ZA" dirty="0"/>
          </a:p>
          <a:p>
            <a:pPr lvl="1"/>
            <a:endParaRPr lang="en-ZA" dirty="0"/>
          </a:p>
        </p:txBody>
      </p:sp>
      <p:pic>
        <p:nvPicPr>
          <p:cNvPr id="2050" name="Picture 2" descr="C:\Users\Shini\Desktop\haarfeatu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0818" y="3717031"/>
            <a:ext cx="3456384"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8021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anim calcmode="lin" valueType="num">
                                      <p:cBhvr additive="base">
                                        <p:cTn id="31" dur="500" fill="hold"/>
                                        <p:tgtEl>
                                          <p:spTgt spid="2050"/>
                                        </p:tgtEl>
                                        <p:attrNameLst>
                                          <p:attrName>ppt_x</p:attrName>
                                        </p:attrNameLst>
                                      </p:cBhvr>
                                      <p:tavLst>
                                        <p:tav tm="0">
                                          <p:val>
                                            <p:strVal val="#ppt_x"/>
                                          </p:val>
                                        </p:tav>
                                        <p:tav tm="100000">
                                          <p:val>
                                            <p:strVal val="#ppt_x"/>
                                          </p:val>
                                        </p:tav>
                                      </p:tavLst>
                                    </p:anim>
                                    <p:anim calcmode="lin" valueType="num">
                                      <p:cBhvr additive="base">
                                        <p:cTn id="3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772400" cy="1143000"/>
          </a:xfrm>
        </p:spPr>
        <p:txBody>
          <a:bodyPr/>
          <a:lstStyle/>
          <a:p>
            <a:r>
              <a:rPr lang="en-ZA" dirty="0" smtClean="0"/>
              <a:t>Design</a:t>
            </a:r>
            <a:endParaRPr lang="en-ZA" dirty="0"/>
          </a:p>
        </p:txBody>
      </p:sp>
      <p:sp>
        <p:nvSpPr>
          <p:cNvPr id="4" name="Rounded Rectangle 3"/>
          <p:cNvSpPr/>
          <p:nvPr/>
        </p:nvSpPr>
        <p:spPr>
          <a:xfrm>
            <a:off x="3965891" y="1268760"/>
            <a:ext cx="13766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Input Image</a:t>
            </a:r>
            <a:endParaRPr lang="en-ZA" dirty="0"/>
          </a:p>
        </p:txBody>
      </p:sp>
      <p:sp>
        <p:nvSpPr>
          <p:cNvPr id="6" name="Content Placeholder 5"/>
          <p:cNvSpPr>
            <a:spLocks noGrp="1"/>
          </p:cNvSpPr>
          <p:nvPr>
            <p:ph sz="quarter" idx="1"/>
          </p:nvPr>
        </p:nvSpPr>
        <p:spPr>
          <a:xfrm>
            <a:off x="3944376" y="2132856"/>
            <a:ext cx="14197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marL="0" indent="0" algn="ctr">
              <a:buNone/>
            </a:pPr>
            <a:r>
              <a:rPr lang="en-ZA" dirty="0" smtClean="0"/>
              <a:t>Face Detection</a:t>
            </a:r>
            <a:endParaRPr lang="en-ZA" dirty="0"/>
          </a:p>
        </p:txBody>
      </p:sp>
      <p:sp>
        <p:nvSpPr>
          <p:cNvPr id="7" name="Content Placeholder 5"/>
          <p:cNvSpPr txBox="1">
            <a:spLocks/>
          </p:cNvSpPr>
          <p:nvPr/>
        </p:nvSpPr>
        <p:spPr>
          <a:xfrm>
            <a:off x="3965891" y="2996952"/>
            <a:ext cx="14197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lt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lt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lt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lt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indent="0" algn="ctr">
              <a:buFont typeface="Wingdings 2"/>
              <a:buNone/>
            </a:pPr>
            <a:r>
              <a:rPr lang="en-ZA" dirty="0" smtClean="0"/>
              <a:t>Eye Detection</a:t>
            </a:r>
            <a:endParaRPr lang="en-ZA" dirty="0"/>
          </a:p>
        </p:txBody>
      </p:sp>
      <p:sp>
        <p:nvSpPr>
          <p:cNvPr id="8" name="Content Placeholder 5"/>
          <p:cNvSpPr txBox="1">
            <a:spLocks/>
          </p:cNvSpPr>
          <p:nvPr/>
        </p:nvSpPr>
        <p:spPr>
          <a:xfrm>
            <a:off x="3965891" y="3860536"/>
            <a:ext cx="1419712" cy="648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77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lt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lt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lt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lt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indent="0" algn="ctr">
              <a:buFont typeface="Wingdings 2"/>
              <a:buNone/>
            </a:pPr>
            <a:r>
              <a:rPr lang="en-ZA" dirty="0" smtClean="0"/>
              <a:t>Pupil Location</a:t>
            </a:r>
            <a:endParaRPr lang="en-ZA" dirty="0"/>
          </a:p>
        </p:txBody>
      </p:sp>
      <p:sp>
        <p:nvSpPr>
          <p:cNvPr id="9" name="Content Placeholder 5"/>
          <p:cNvSpPr txBox="1">
            <a:spLocks/>
          </p:cNvSpPr>
          <p:nvPr/>
        </p:nvSpPr>
        <p:spPr>
          <a:xfrm>
            <a:off x="3965891" y="4653136"/>
            <a:ext cx="1419712" cy="622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70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lt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lt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lt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lt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indent="0" algn="ctr">
              <a:buFont typeface="Wingdings 2"/>
              <a:buNone/>
            </a:pPr>
            <a:r>
              <a:rPr lang="en-ZA" dirty="0" smtClean="0"/>
              <a:t>Corner Location</a:t>
            </a:r>
            <a:endParaRPr lang="en-ZA" dirty="0"/>
          </a:p>
        </p:txBody>
      </p:sp>
      <p:sp>
        <p:nvSpPr>
          <p:cNvPr id="10" name="Content Placeholder 5"/>
          <p:cNvSpPr txBox="1">
            <a:spLocks/>
          </p:cNvSpPr>
          <p:nvPr/>
        </p:nvSpPr>
        <p:spPr>
          <a:xfrm>
            <a:off x="4005283" y="5471158"/>
            <a:ext cx="1419712" cy="6941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77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lt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lt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lt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lt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indent="0" algn="ctr">
              <a:buFont typeface="Wingdings 2"/>
              <a:buNone/>
            </a:pPr>
            <a:r>
              <a:rPr lang="en-ZA" dirty="0" smtClean="0"/>
              <a:t>Locate Gaze</a:t>
            </a:r>
            <a:endParaRPr lang="en-ZA" dirty="0"/>
          </a:p>
        </p:txBody>
      </p:sp>
    </p:spTree>
    <p:extLst>
      <p:ext uri="{BB962C8B-B14F-4D97-AF65-F5344CB8AC3E}">
        <p14:creationId xmlns:p14="http://schemas.microsoft.com/office/powerpoint/2010/main" val="2250195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barn(inVertical)">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uiExpand="1" build="p"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Design(2)</a:t>
            </a:r>
            <a:endParaRPr lang="en-ZA" dirty="0"/>
          </a:p>
        </p:txBody>
      </p:sp>
      <p:sp>
        <p:nvSpPr>
          <p:cNvPr id="3" name="Content Placeholder 2"/>
          <p:cNvSpPr>
            <a:spLocks noGrp="1"/>
          </p:cNvSpPr>
          <p:nvPr>
            <p:ph sz="quarter" idx="1"/>
          </p:nvPr>
        </p:nvSpPr>
        <p:spPr/>
        <p:txBody>
          <a:bodyPr/>
          <a:lstStyle/>
          <a:p>
            <a:r>
              <a:rPr lang="en-ZA" dirty="0" smtClean="0"/>
              <a:t>Calibration first</a:t>
            </a:r>
          </a:p>
          <a:p>
            <a:endParaRPr lang="en-ZA" dirty="0" smtClean="0"/>
          </a:p>
          <a:p>
            <a:pPr lvl="1"/>
            <a:r>
              <a:rPr lang="en-ZA" dirty="0" smtClean="0"/>
              <a:t>Get reference points for later comparison</a:t>
            </a:r>
          </a:p>
          <a:p>
            <a:pPr lvl="1"/>
            <a:endParaRPr lang="en-ZA" dirty="0"/>
          </a:p>
          <a:p>
            <a:pPr lvl="1"/>
            <a:r>
              <a:rPr lang="en-ZA" dirty="0" smtClean="0"/>
              <a:t>Necessary to provide reference to live points</a:t>
            </a:r>
          </a:p>
          <a:p>
            <a:pPr lvl="1"/>
            <a:endParaRPr lang="en-ZA" dirty="0" smtClean="0"/>
          </a:p>
        </p:txBody>
      </p:sp>
    </p:spTree>
    <p:extLst>
      <p:ext uri="{BB962C8B-B14F-4D97-AF65-F5344CB8AC3E}">
        <p14:creationId xmlns:p14="http://schemas.microsoft.com/office/powerpoint/2010/main" val="1830932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Implementation</a:t>
            </a:r>
            <a:endParaRPr lang="en-ZA" dirty="0"/>
          </a:p>
        </p:txBody>
      </p:sp>
      <p:sp>
        <p:nvSpPr>
          <p:cNvPr id="3" name="Content Placeholder 2"/>
          <p:cNvSpPr>
            <a:spLocks noGrp="1"/>
          </p:cNvSpPr>
          <p:nvPr>
            <p:ph sz="quarter" idx="1"/>
          </p:nvPr>
        </p:nvSpPr>
        <p:spPr/>
        <p:txBody>
          <a:bodyPr/>
          <a:lstStyle/>
          <a:p>
            <a:pPr marL="274320" lvl="1" indent="-274320">
              <a:spcBef>
                <a:spcPts val="580"/>
              </a:spcBef>
              <a:buClr>
                <a:schemeClr val="accent1"/>
              </a:buClr>
            </a:pPr>
            <a:r>
              <a:rPr lang="en-ZA" dirty="0" smtClean="0"/>
              <a:t>Done using </a:t>
            </a:r>
            <a:r>
              <a:rPr lang="en-ZA" dirty="0" err="1" smtClean="0"/>
              <a:t>OpenCV</a:t>
            </a:r>
            <a:r>
              <a:rPr lang="en-ZA" dirty="0" smtClean="0"/>
              <a:t> in a windows environment</a:t>
            </a:r>
          </a:p>
          <a:p>
            <a:pPr marL="274320" lvl="1" indent="-274320">
              <a:spcBef>
                <a:spcPts val="580"/>
              </a:spcBef>
              <a:buClr>
                <a:schemeClr val="accent1"/>
              </a:buClr>
            </a:pPr>
            <a:endParaRPr lang="en-ZA" dirty="0" smtClean="0"/>
          </a:p>
          <a:p>
            <a:pPr marL="274320" lvl="1" indent="-274320">
              <a:spcBef>
                <a:spcPts val="580"/>
              </a:spcBef>
              <a:buClr>
                <a:schemeClr val="accent1"/>
              </a:buClr>
            </a:pPr>
            <a:r>
              <a:rPr lang="en-ZA" dirty="0" smtClean="0"/>
              <a:t>Visual Studio 2010 C++ chosen</a:t>
            </a:r>
          </a:p>
          <a:p>
            <a:pPr marL="274320" lvl="1" indent="-274320">
              <a:spcBef>
                <a:spcPts val="580"/>
              </a:spcBef>
              <a:buClr>
                <a:schemeClr val="accent1"/>
              </a:buClr>
            </a:pPr>
            <a:endParaRPr lang="en-ZA" dirty="0" smtClean="0"/>
          </a:p>
          <a:p>
            <a:pPr marL="274320" lvl="1" indent="-274320">
              <a:spcBef>
                <a:spcPts val="580"/>
              </a:spcBef>
              <a:buClr>
                <a:schemeClr val="accent1"/>
              </a:buClr>
            </a:pPr>
            <a:r>
              <a:rPr lang="en-ZA" dirty="0" smtClean="0"/>
              <a:t>First hurdle: installing </a:t>
            </a:r>
            <a:r>
              <a:rPr lang="en-ZA" dirty="0" err="1" smtClean="0"/>
              <a:t>OpenCV</a:t>
            </a:r>
            <a:endParaRPr lang="en-ZA" dirty="0" smtClean="0"/>
          </a:p>
          <a:p>
            <a:pPr marL="274320" lvl="1" indent="-274320">
              <a:spcBef>
                <a:spcPts val="580"/>
              </a:spcBef>
              <a:buClr>
                <a:schemeClr val="accent1"/>
              </a:buClr>
            </a:pPr>
            <a:endParaRPr lang="en-ZA" dirty="0"/>
          </a:p>
          <a:p>
            <a:pPr marL="274320" lvl="1" indent="-274320">
              <a:spcBef>
                <a:spcPts val="580"/>
              </a:spcBef>
              <a:buClr>
                <a:schemeClr val="accent1"/>
              </a:buClr>
            </a:pPr>
            <a:r>
              <a:rPr lang="en-ZA" dirty="0" smtClean="0"/>
              <a:t>Second hurdle: Linking </a:t>
            </a:r>
            <a:r>
              <a:rPr lang="en-ZA" dirty="0" err="1" smtClean="0"/>
              <a:t>OpenCV</a:t>
            </a:r>
            <a:r>
              <a:rPr lang="en-ZA" dirty="0" smtClean="0"/>
              <a:t> in Visual Studio</a:t>
            </a:r>
          </a:p>
          <a:p>
            <a:pPr marL="274320" lvl="1" indent="-274320">
              <a:spcBef>
                <a:spcPts val="580"/>
              </a:spcBef>
              <a:buClr>
                <a:schemeClr val="accent1"/>
              </a:buClr>
            </a:pPr>
            <a:endParaRPr lang="en-ZA" dirty="0"/>
          </a:p>
        </p:txBody>
      </p:sp>
    </p:spTree>
    <p:extLst>
      <p:ext uri="{BB962C8B-B14F-4D97-AF65-F5344CB8AC3E}">
        <p14:creationId xmlns:p14="http://schemas.microsoft.com/office/powerpoint/2010/main" val="3868846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1728</TotalTime>
  <Words>1401</Words>
  <Application>Microsoft Office PowerPoint</Application>
  <PresentationFormat>On-screen Show (4:3)</PresentationFormat>
  <Paragraphs>265</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Gaze Tracking Using A Webcamera</vt:lpstr>
      <vt:lpstr>Contents:</vt:lpstr>
      <vt:lpstr>What is Gaze tracking?</vt:lpstr>
      <vt:lpstr>Aim of Project</vt:lpstr>
      <vt:lpstr>Background: Eye Structure</vt:lpstr>
      <vt:lpstr>Background: Techniques</vt:lpstr>
      <vt:lpstr>Design</vt:lpstr>
      <vt:lpstr>Design(2)</vt:lpstr>
      <vt:lpstr>Implementation</vt:lpstr>
      <vt:lpstr>Implementation(2)</vt:lpstr>
      <vt:lpstr>Implementation(3)</vt:lpstr>
      <vt:lpstr>Implementation(4)</vt:lpstr>
      <vt:lpstr>Implementation(5)</vt:lpstr>
      <vt:lpstr>Implementation(6)</vt:lpstr>
      <vt:lpstr>Implementation(7)</vt:lpstr>
      <vt:lpstr>Results</vt:lpstr>
      <vt:lpstr>Limitations(1)</vt:lpstr>
      <vt:lpstr>Limitations(2)</vt:lpstr>
      <vt:lpstr>Future Work</vt:lpstr>
      <vt:lpstr>Conclusion</vt:lpstr>
      <vt:lpstr>Questions?</vt:lpstr>
    </vt:vector>
  </TitlesOfParts>
  <Company>Rhodes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 Tracking Using an Infrared Infrastructure</dc:title>
  <dc:creator>David Wild</dc:creator>
  <cp:lastModifiedBy>David Wild</cp:lastModifiedBy>
  <cp:revision>94</cp:revision>
  <dcterms:created xsi:type="dcterms:W3CDTF">2012-03-05T19:16:52Z</dcterms:created>
  <dcterms:modified xsi:type="dcterms:W3CDTF">2012-10-30T08:17:59Z</dcterms:modified>
</cp:coreProperties>
</file>